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p:scale>
          <a:sx n="122" d="100"/>
          <a:sy n="122" d="100"/>
        </p:scale>
        <p:origin x="-96"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1524000" y="1122363"/>
            <a:ext cx="9144000" cy="2387600"/>
          </a:xfrm>
        </p:spPr>
        <p:txBody>
          <a:bodyPr anchor="b"/>
          <a:lstStyle>
            <a:lvl1pPr algn="ctr">
              <a:defRPr sz="6000"/>
            </a:lvl1pPr>
          </a:lstStyle>
          <a:p>
            <a:r>
              <a:rPr lang="pl-PL" smtClean="0"/>
              <a:t>Kliknij, aby edytować styl</a:t>
            </a:r>
            <a:endParaRPr lang="pl-PL"/>
          </a:p>
        </p:txBody>
      </p:sp>
      <p:sp>
        <p:nvSpPr>
          <p:cNvPr id="3" name="Podtytu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C68F8946-BAFA-425E-86F7-BF8ABD7267D9}" type="datetimeFigureOut">
              <a:rPr lang="pl-PL" smtClean="0"/>
              <a:t>08.02.2021</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3EC271C8-D6ED-4EDF-BC71-507AF1670999}" type="slidenum">
              <a:rPr lang="pl-PL" smtClean="0"/>
              <a:t>‹#›</a:t>
            </a:fld>
            <a:endParaRPr lang="pl-PL"/>
          </a:p>
        </p:txBody>
      </p:sp>
    </p:spTree>
    <p:extLst>
      <p:ext uri="{BB962C8B-B14F-4D97-AF65-F5344CB8AC3E}">
        <p14:creationId xmlns:p14="http://schemas.microsoft.com/office/powerpoint/2010/main" val="28745355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C68F8946-BAFA-425E-86F7-BF8ABD7267D9}" type="datetimeFigureOut">
              <a:rPr lang="pl-PL" smtClean="0"/>
              <a:t>08.02.2021</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3EC271C8-D6ED-4EDF-BC71-507AF1670999}" type="slidenum">
              <a:rPr lang="pl-PL" smtClean="0"/>
              <a:t>‹#›</a:t>
            </a:fld>
            <a:endParaRPr lang="pl-PL"/>
          </a:p>
        </p:txBody>
      </p:sp>
    </p:spTree>
    <p:extLst>
      <p:ext uri="{BB962C8B-B14F-4D97-AF65-F5344CB8AC3E}">
        <p14:creationId xmlns:p14="http://schemas.microsoft.com/office/powerpoint/2010/main" val="31497854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8724900" y="365125"/>
            <a:ext cx="2628900" cy="5811838"/>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838200" y="365125"/>
            <a:ext cx="7734300" cy="5811838"/>
          </a:xfrm>
        </p:spPr>
        <p:txBody>
          <a:bodyPr vert="eaVert"/>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C68F8946-BAFA-425E-86F7-BF8ABD7267D9}" type="datetimeFigureOut">
              <a:rPr lang="pl-PL" smtClean="0"/>
              <a:t>08.02.2021</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3EC271C8-D6ED-4EDF-BC71-507AF1670999}" type="slidenum">
              <a:rPr lang="pl-PL" smtClean="0"/>
              <a:t>‹#›</a:t>
            </a:fld>
            <a:endParaRPr lang="pl-PL"/>
          </a:p>
        </p:txBody>
      </p:sp>
    </p:spTree>
    <p:extLst>
      <p:ext uri="{BB962C8B-B14F-4D97-AF65-F5344CB8AC3E}">
        <p14:creationId xmlns:p14="http://schemas.microsoft.com/office/powerpoint/2010/main" val="2928858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C68F8946-BAFA-425E-86F7-BF8ABD7267D9}" type="datetimeFigureOut">
              <a:rPr lang="pl-PL" smtClean="0"/>
              <a:t>08.02.2021</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3EC271C8-D6ED-4EDF-BC71-507AF1670999}" type="slidenum">
              <a:rPr lang="pl-PL" smtClean="0"/>
              <a:t>‹#›</a:t>
            </a:fld>
            <a:endParaRPr lang="pl-PL"/>
          </a:p>
        </p:txBody>
      </p:sp>
    </p:spTree>
    <p:extLst>
      <p:ext uri="{BB962C8B-B14F-4D97-AF65-F5344CB8AC3E}">
        <p14:creationId xmlns:p14="http://schemas.microsoft.com/office/powerpoint/2010/main" val="27796889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831850" y="1709738"/>
            <a:ext cx="10515600" cy="2852737"/>
          </a:xfrm>
        </p:spPr>
        <p:txBody>
          <a:bodyPr anchor="b"/>
          <a:lstStyle>
            <a:lvl1pPr>
              <a:defRPr sz="6000"/>
            </a:lvl1pPr>
          </a:lstStyle>
          <a:p>
            <a:r>
              <a:rPr lang="pl-PL" smtClean="0"/>
              <a:t>Kliknij, aby edytować styl</a:t>
            </a:r>
            <a:endParaRPr lang="pl-PL"/>
          </a:p>
        </p:txBody>
      </p:sp>
      <p:sp>
        <p:nvSpPr>
          <p:cNvPr id="3" name="Symbol zastępczy tekst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smtClean="0"/>
              <a:t>Edytuj style wzorca tekstu</a:t>
            </a:r>
          </a:p>
        </p:txBody>
      </p:sp>
      <p:sp>
        <p:nvSpPr>
          <p:cNvPr id="4" name="Symbol zastępczy daty 3"/>
          <p:cNvSpPr>
            <a:spLocks noGrp="1"/>
          </p:cNvSpPr>
          <p:nvPr>
            <p:ph type="dt" sz="half" idx="10"/>
          </p:nvPr>
        </p:nvSpPr>
        <p:spPr/>
        <p:txBody>
          <a:bodyPr/>
          <a:lstStyle/>
          <a:p>
            <a:fld id="{C68F8946-BAFA-425E-86F7-BF8ABD7267D9}" type="datetimeFigureOut">
              <a:rPr lang="pl-PL" smtClean="0"/>
              <a:t>08.02.2021</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3EC271C8-D6ED-4EDF-BC71-507AF1670999}" type="slidenum">
              <a:rPr lang="pl-PL" smtClean="0"/>
              <a:t>‹#›</a:t>
            </a:fld>
            <a:endParaRPr lang="pl-PL"/>
          </a:p>
        </p:txBody>
      </p:sp>
    </p:spTree>
    <p:extLst>
      <p:ext uri="{BB962C8B-B14F-4D97-AF65-F5344CB8AC3E}">
        <p14:creationId xmlns:p14="http://schemas.microsoft.com/office/powerpoint/2010/main" val="30208130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838200" y="1825625"/>
            <a:ext cx="5181600" cy="4351338"/>
          </a:xfrm>
        </p:spPr>
        <p:txBody>
          <a:body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6172200" y="1825625"/>
            <a:ext cx="5181600" cy="4351338"/>
          </a:xfrm>
        </p:spPr>
        <p:txBody>
          <a:body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C68F8946-BAFA-425E-86F7-BF8ABD7267D9}" type="datetimeFigureOut">
              <a:rPr lang="pl-PL" smtClean="0"/>
              <a:t>08.02.2021</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3EC271C8-D6ED-4EDF-BC71-507AF1670999}" type="slidenum">
              <a:rPr lang="pl-PL" smtClean="0"/>
              <a:t>‹#›</a:t>
            </a:fld>
            <a:endParaRPr lang="pl-PL"/>
          </a:p>
        </p:txBody>
      </p:sp>
    </p:spTree>
    <p:extLst>
      <p:ext uri="{BB962C8B-B14F-4D97-AF65-F5344CB8AC3E}">
        <p14:creationId xmlns:p14="http://schemas.microsoft.com/office/powerpoint/2010/main" val="2555701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839788" y="365125"/>
            <a:ext cx="10515600" cy="1325563"/>
          </a:xfrm>
        </p:spPr>
        <p:txBody>
          <a:bodyPr/>
          <a:lstStyle/>
          <a:p>
            <a:r>
              <a:rPr lang="pl-PL" smtClean="0"/>
              <a:t>Kliknij, aby edytować styl</a:t>
            </a:r>
            <a:endParaRPr lang="pl-PL"/>
          </a:p>
        </p:txBody>
      </p:sp>
      <p:sp>
        <p:nvSpPr>
          <p:cNvPr id="3" name="Symbol zastępczy tekst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Edytuj style wzorca tekstu</a:t>
            </a:r>
          </a:p>
        </p:txBody>
      </p:sp>
      <p:sp>
        <p:nvSpPr>
          <p:cNvPr id="4" name="Symbol zastępczy zawartości 3"/>
          <p:cNvSpPr>
            <a:spLocks noGrp="1"/>
          </p:cNvSpPr>
          <p:nvPr>
            <p:ph sz="half" idx="2"/>
          </p:nvPr>
        </p:nvSpPr>
        <p:spPr>
          <a:xfrm>
            <a:off x="839788" y="2505075"/>
            <a:ext cx="5157787" cy="3684588"/>
          </a:xfrm>
        </p:spPr>
        <p:txBody>
          <a:body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Edytuj style wzorca tekstu</a:t>
            </a:r>
          </a:p>
        </p:txBody>
      </p:sp>
      <p:sp>
        <p:nvSpPr>
          <p:cNvPr id="6" name="Symbol zastępczy zawartości 5"/>
          <p:cNvSpPr>
            <a:spLocks noGrp="1"/>
          </p:cNvSpPr>
          <p:nvPr>
            <p:ph sz="quarter" idx="4"/>
          </p:nvPr>
        </p:nvSpPr>
        <p:spPr>
          <a:xfrm>
            <a:off x="6172200" y="2505075"/>
            <a:ext cx="5183188" cy="3684588"/>
          </a:xfrm>
        </p:spPr>
        <p:txBody>
          <a:body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C68F8946-BAFA-425E-86F7-BF8ABD7267D9}" type="datetimeFigureOut">
              <a:rPr lang="pl-PL" smtClean="0"/>
              <a:t>08.02.2021</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3EC271C8-D6ED-4EDF-BC71-507AF1670999}" type="slidenum">
              <a:rPr lang="pl-PL" smtClean="0"/>
              <a:t>‹#›</a:t>
            </a:fld>
            <a:endParaRPr lang="pl-PL"/>
          </a:p>
        </p:txBody>
      </p:sp>
    </p:spTree>
    <p:extLst>
      <p:ext uri="{BB962C8B-B14F-4D97-AF65-F5344CB8AC3E}">
        <p14:creationId xmlns:p14="http://schemas.microsoft.com/office/powerpoint/2010/main" val="24766326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C68F8946-BAFA-425E-86F7-BF8ABD7267D9}" type="datetimeFigureOut">
              <a:rPr lang="pl-PL" smtClean="0"/>
              <a:t>08.02.2021</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3EC271C8-D6ED-4EDF-BC71-507AF1670999}" type="slidenum">
              <a:rPr lang="pl-PL" smtClean="0"/>
              <a:t>‹#›</a:t>
            </a:fld>
            <a:endParaRPr lang="pl-PL"/>
          </a:p>
        </p:txBody>
      </p:sp>
    </p:spTree>
    <p:extLst>
      <p:ext uri="{BB962C8B-B14F-4D97-AF65-F5344CB8AC3E}">
        <p14:creationId xmlns:p14="http://schemas.microsoft.com/office/powerpoint/2010/main" val="27110409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C68F8946-BAFA-425E-86F7-BF8ABD7267D9}" type="datetimeFigureOut">
              <a:rPr lang="pl-PL" smtClean="0"/>
              <a:t>08.02.2021</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3EC271C8-D6ED-4EDF-BC71-507AF1670999}" type="slidenum">
              <a:rPr lang="pl-PL" smtClean="0"/>
              <a:t>‹#›</a:t>
            </a:fld>
            <a:endParaRPr lang="pl-PL"/>
          </a:p>
        </p:txBody>
      </p:sp>
    </p:spTree>
    <p:extLst>
      <p:ext uri="{BB962C8B-B14F-4D97-AF65-F5344CB8AC3E}">
        <p14:creationId xmlns:p14="http://schemas.microsoft.com/office/powerpoint/2010/main" val="14350756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p:spPr>
        <p:txBody>
          <a:bodyPr anchor="b"/>
          <a:lstStyle>
            <a:lvl1pPr>
              <a:defRPr sz="3200"/>
            </a:lvl1pPr>
          </a:lstStyle>
          <a:p>
            <a:r>
              <a:rPr lang="pl-PL" smtClean="0"/>
              <a:t>Kliknij, aby edytować styl</a:t>
            </a:r>
            <a:endParaRPr lang="pl-PL"/>
          </a:p>
        </p:txBody>
      </p:sp>
      <p:sp>
        <p:nvSpPr>
          <p:cNvPr id="3" name="Symbol zastępczy zawartości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Edytuj style wzorca tekstu</a:t>
            </a:r>
          </a:p>
        </p:txBody>
      </p:sp>
      <p:sp>
        <p:nvSpPr>
          <p:cNvPr id="5" name="Symbol zastępczy daty 4"/>
          <p:cNvSpPr>
            <a:spLocks noGrp="1"/>
          </p:cNvSpPr>
          <p:nvPr>
            <p:ph type="dt" sz="half" idx="10"/>
          </p:nvPr>
        </p:nvSpPr>
        <p:spPr/>
        <p:txBody>
          <a:bodyPr/>
          <a:lstStyle/>
          <a:p>
            <a:fld id="{C68F8946-BAFA-425E-86F7-BF8ABD7267D9}" type="datetimeFigureOut">
              <a:rPr lang="pl-PL" smtClean="0"/>
              <a:t>08.02.2021</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3EC271C8-D6ED-4EDF-BC71-507AF1670999}" type="slidenum">
              <a:rPr lang="pl-PL" smtClean="0"/>
              <a:t>‹#›</a:t>
            </a:fld>
            <a:endParaRPr lang="pl-PL"/>
          </a:p>
        </p:txBody>
      </p:sp>
    </p:spTree>
    <p:extLst>
      <p:ext uri="{BB962C8B-B14F-4D97-AF65-F5344CB8AC3E}">
        <p14:creationId xmlns:p14="http://schemas.microsoft.com/office/powerpoint/2010/main" val="33198672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p:spPr>
        <p:txBody>
          <a:bodyPr anchor="b"/>
          <a:lstStyle>
            <a:lvl1pPr>
              <a:defRPr sz="3200"/>
            </a:lvl1pPr>
          </a:lstStyle>
          <a:p>
            <a:r>
              <a:rPr lang="pl-PL" smtClean="0"/>
              <a:t>Kliknij, aby edytować styl</a:t>
            </a:r>
            <a:endParaRPr lang="pl-PL"/>
          </a:p>
        </p:txBody>
      </p:sp>
      <p:sp>
        <p:nvSpPr>
          <p:cNvPr id="3" name="Symbol zastępczy obraz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Edytuj style wzorca tekstu</a:t>
            </a:r>
          </a:p>
        </p:txBody>
      </p:sp>
      <p:sp>
        <p:nvSpPr>
          <p:cNvPr id="5" name="Symbol zastępczy daty 4"/>
          <p:cNvSpPr>
            <a:spLocks noGrp="1"/>
          </p:cNvSpPr>
          <p:nvPr>
            <p:ph type="dt" sz="half" idx="10"/>
          </p:nvPr>
        </p:nvSpPr>
        <p:spPr/>
        <p:txBody>
          <a:bodyPr/>
          <a:lstStyle/>
          <a:p>
            <a:fld id="{C68F8946-BAFA-425E-86F7-BF8ABD7267D9}" type="datetimeFigureOut">
              <a:rPr lang="pl-PL" smtClean="0"/>
              <a:t>08.02.2021</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3EC271C8-D6ED-4EDF-BC71-507AF1670999}" type="slidenum">
              <a:rPr lang="pl-PL" smtClean="0"/>
              <a:t>‹#›</a:t>
            </a:fld>
            <a:endParaRPr lang="pl-PL"/>
          </a:p>
        </p:txBody>
      </p:sp>
    </p:spTree>
    <p:extLst>
      <p:ext uri="{BB962C8B-B14F-4D97-AF65-F5344CB8AC3E}">
        <p14:creationId xmlns:p14="http://schemas.microsoft.com/office/powerpoint/2010/main" val="9663899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8F8946-BAFA-425E-86F7-BF8ABD7267D9}" type="datetimeFigureOut">
              <a:rPr lang="pl-PL" smtClean="0"/>
              <a:t>08.02.2021</a:t>
            </a:fld>
            <a:endParaRPr lang="pl-PL"/>
          </a:p>
        </p:txBody>
      </p:sp>
      <p:sp>
        <p:nvSpPr>
          <p:cNvPr id="5" name="Symbol zastępczy stopki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C271C8-D6ED-4EDF-BC71-507AF1670999}" type="slidenum">
              <a:rPr lang="pl-PL" smtClean="0"/>
              <a:t>‹#›</a:t>
            </a:fld>
            <a:endParaRPr lang="pl-PL"/>
          </a:p>
        </p:txBody>
      </p:sp>
    </p:spTree>
    <p:extLst>
      <p:ext uri="{BB962C8B-B14F-4D97-AF65-F5344CB8AC3E}">
        <p14:creationId xmlns:p14="http://schemas.microsoft.com/office/powerpoint/2010/main" val="8418044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opac.pbw.org.pl/integro/853001537628/huk-tomasz/uczniowskie-korzysci-z-funkcjonowania-w-rzeczywistosci-szkolnego-pogranicza?bibFilter=86" TargetMode="External"/><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hyperlink" Target="https://opac.pbw.org.pl/integro/853101699579/hoffman-andrew-jay/bezpieczenstwo-nowoczesnych-aplikacji-internetowych?bibFilter=86" TargetMode="External"/><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hyperlink" Target="https://opac.pbw.org.pl/integro/853101665862/ksiazka/cyberzaburzenia?bibFilter=86" TargetMode="External"/><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hyperlink" Target="https://opac.pbw.org.pl/integro/853001522477/juza-marta/miedzy-wolnoscia-a-nadzorem?bibFilter=86" TargetMode="External"/><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hyperlink" Target="https://opac.pbw.org.pl/integro/853101701658/wojtasik-lukasz/sieciaki?bibFilter=86" TargetMode="External"/><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hyperlink" Target="https://opac.pbw.org.pl/integro/853101699576/ksiazka/bezpieczenstwo-w-sieci?bibFilter=86" TargetMode="External"/><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hyperlink" Target="https://opac.pbw.org.pl/integro/853001516027/pieleszek-marcin/badz-bezpieczny-w-cyfrowym-swiecie?bibFilter=86" TargetMode="External"/><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hyperlink" Target="https://opac.pbw.org.pl/integro/852901474199/staniszewska-zofia/dzieci-w-sieci-czyli-dobre-maniery-w-internecie?bibFilter=86" TargetMode="External"/><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hyperlink" Target="https://opac.pbw.org.pl/integro/853101589302/piersa-krzysztof/zlota-rybka-w-szambie?bibFilter=86" TargetMode="External"/><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hyperlink" Target="https://opac.pbw.org.pl/integro/852801443991/chmielecka-julia/internet-zlych-rzeczy?bibFilter=86" TargetMode="External"/><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hyperlink" Target="https://opac.pbw.org.pl/integro/852000652059/slysz-anna/przyjaciele-w-internecie?bibFilter=86" TargetMode="External"/><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hyperlink" Target="https://opac.pbw.org.pl/integro/853101679535/ksiazka/bezpieczenstwo-informacyjne-i-medialne-w-czasach-nadprodukcji-informacji?bibFilter=86" TargetMode="External"/><Relationship Id="rId2" Type="http://schemas.openxmlformats.org/officeDocument/2006/relationships/image" Target="../media/image8.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p:txBody>
          <a:bodyPr>
            <a:normAutofit/>
          </a:bodyPr>
          <a:lstStyle/>
          <a:p>
            <a:r>
              <a:rPr lang="pl-PL" sz="7000" b="1" dirty="0" smtClean="0">
                <a:latin typeface="Palatino Linotype" panose="02040502050505030304" pitchFamily="18" charset="0"/>
              </a:rPr>
              <a:t>Dzień Bezpiecznego Internetu</a:t>
            </a:r>
            <a:endParaRPr lang="pl-PL" sz="7000" b="1" dirty="0">
              <a:latin typeface="Palatino Linotype" panose="02040502050505030304" pitchFamily="18" charset="0"/>
            </a:endParaRPr>
          </a:p>
        </p:txBody>
      </p:sp>
      <p:sp>
        <p:nvSpPr>
          <p:cNvPr id="3" name="Podtytuł 2"/>
          <p:cNvSpPr>
            <a:spLocks noGrp="1"/>
          </p:cNvSpPr>
          <p:nvPr>
            <p:ph type="subTitle" idx="1"/>
          </p:nvPr>
        </p:nvSpPr>
        <p:spPr/>
        <p:txBody>
          <a:bodyPr>
            <a:normAutofit/>
          </a:bodyPr>
          <a:lstStyle/>
          <a:p>
            <a:r>
              <a:rPr lang="pl-PL" sz="4000" b="1" dirty="0" smtClean="0">
                <a:latin typeface="Palatino Linotype" panose="02040502050505030304" pitchFamily="18" charset="0"/>
              </a:rPr>
              <a:t>Propozycje dostępnych książek PBW Filia </a:t>
            </a:r>
            <a:r>
              <a:rPr lang="pl-PL" sz="4000" b="1" smtClean="0">
                <a:latin typeface="Palatino Linotype" panose="02040502050505030304" pitchFamily="18" charset="0"/>
              </a:rPr>
              <a:t>w Lubaczowie </a:t>
            </a:r>
            <a:endParaRPr lang="pl-PL" sz="4000" b="1" dirty="0">
              <a:latin typeface="Palatino Linotype" panose="02040502050505030304" pitchFamily="18" charset="0"/>
            </a:endParaRPr>
          </a:p>
        </p:txBody>
      </p:sp>
    </p:spTree>
    <p:extLst>
      <p:ext uri="{BB962C8B-B14F-4D97-AF65-F5344CB8AC3E}">
        <p14:creationId xmlns:p14="http://schemas.microsoft.com/office/powerpoint/2010/main" val="22621744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raz 6"/>
          <p:cNvPicPr>
            <a:picLocks noChangeAspect="1"/>
          </p:cNvPicPr>
          <p:nvPr/>
        </p:nvPicPr>
        <p:blipFill>
          <a:blip r:embed="rId2"/>
          <a:stretch>
            <a:fillRect/>
          </a:stretch>
        </p:blipFill>
        <p:spPr>
          <a:xfrm>
            <a:off x="216131" y="573578"/>
            <a:ext cx="4286250" cy="4286250"/>
          </a:xfrm>
          <a:prstGeom prst="rect">
            <a:avLst/>
          </a:prstGeom>
        </p:spPr>
      </p:pic>
      <p:sp>
        <p:nvSpPr>
          <p:cNvPr id="2" name="Tytuł 1"/>
          <p:cNvSpPr>
            <a:spLocks noGrp="1"/>
          </p:cNvSpPr>
          <p:nvPr>
            <p:ph type="title"/>
          </p:nvPr>
        </p:nvSpPr>
        <p:spPr/>
        <p:txBody>
          <a:bodyPr/>
          <a:lstStyle/>
          <a:p>
            <a:endParaRPr lang="pl-PL" dirty="0"/>
          </a:p>
        </p:txBody>
      </p:sp>
      <p:sp>
        <p:nvSpPr>
          <p:cNvPr id="3" name="Symbol zastępczy zawartości 2"/>
          <p:cNvSpPr>
            <a:spLocks noGrp="1"/>
          </p:cNvSpPr>
          <p:nvPr>
            <p:ph idx="1"/>
          </p:nvPr>
        </p:nvSpPr>
        <p:spPr/>
        <p:txBody>
          <a:bodyPr>
            <a:normAutofit/>
          </a:bodyPr>
          <a:lstStyle/>
          <a:p>
            <a:pPr marL="0" indent="0">
              <a:buNone/>
            </a:pPr>
            <a:endParaRPr lang="pl-PL" sz="1600" dirty="0" smtClean="0"/>
          </a:p>
          <a:p>
            <a:pPr marL="0" indent="0">
              <a:buNone/>
            </a:pPr>
            <a:endParaRPr lang="pl-PL" sz="1600" dirty="0"/>
          </a:p>
          <a:p>
            <a:pPr marL="0" indent="0" algn="just">
              <a:buNone/>
            </a:pPr>
            <a:r>
              <a:rPr lang="pl-PL" sz="1800" dirty="0" smtClean="0"/>
              <a:t>Publikacja dotyka problemu funkcjonowania dzieci i młodzieży na pograniczu dwóch światów: realnego i wirtualnego. </a:t>
            </a:r>
            <a:r>
              <a:rPr lang="pl-PL" sz="1800" dirty="0"/>
              <a:t>Przeprowadzone badania umożliwiły na podstawie danych dotyczących świata rzeczywistego i świata cyfrowego skonstruowanie nie tylko wniosków, ale również pewnych pytań i hipotez roboczych</a:t>
            </a:r>
            <a:r>
              <a:rPr lang="pl-PL" sz="1800" dirty="0" smtClean="0"/>
              <a:t>. Szkoła jako miejsce edukacji i wychowania staje się filarem bezpieczeństwa uczniów zarówno w świecie realnym jak i w sieci. Główne zadanie edukacji medialnej to znalezienie złotego środka, aby korzyści z funkcjonowania on-line były większe niż potencjalne zagrożenia.</a:t>
            </a:r>
            <a:endParaRPr lang="pl-PL" sz="1800" dirty="0"/>
          </a:p>
        </p:txBody>
      </p:sp>
      <p:sp>
        <p:nvSpPr>
          <p:cNvPr id="4" name="Symbol zastępczy tekstu 3"/>
          <p:cNvSpPr>
            <a:spLocks noGrp="1"/>
          </p:cNvSpPr>
          <p:nvPr>
            <p:ph type="body" sz="half" idx="2"/>
          </p:nvPr>
        </p:nvSpPr>
        <p:spPr/>
        <p:txBody>
          <a:bodyPr>
            <a:normAutofit/>
          </a:bodyPr>
          <a:lstStyle/>
          <a:p>
            <a:endParaRPr lang="pl-PL" dirty="0" smtClean="0"/>
          </a:p>
          <a:p>
            <a:endParaRPr lang="pl-PL" dirty="0"/>
          </a:p>
          <a:p>
            <a:endParaRPr lang="pl-PL" dirty="0" smtClean="0"/>
          </a:p>
          <a:p>
            <a:endParaRPr lang="pl-PL" dirty="0"/>
          </a:p>
          <a:p>
            <a:endParaRPr lang="pl-PL" dirty="0" smtClean="0"/>
          </a:p>
          <a:p>
            <a:endParaRPr lang="pl-PL" dirty="0"/>
          </a:p>
          <a:p>
            <a:endParaRPr lang="pl-PL" dirty="0" smtClean="0"/>
          </a:p>
          <a:p>
            <a:endParaRPr lang="pl-PL" dirty="0"/>
          </a:p>
          <a:p>
            <a:endParaRPr lang="pl-PL" dirty="0" smtClean="0"/>
          </a:p>
          <a:p>
            <a:r>
              <a:rPr lang="pl-PL" sz="1400" dirty="0">
                <a:hlinkClick r:id="rId3"/>
              </a:rPr>
              <a:t>https://</a:t>
            </a:r>
            <a:r>
              <a:rPr lang="pl-PL" sz="1400" dirty="0" smtClean="0">
                <a:hlinkClick r:id="rId3"/>
              </a:rPr>
              <a:t>opac.pbw.org.pl/integro/853001537628/huk-tomasz/uczniowskie-korzysci-z-funkcjonowania-w-rzeczywistosci-szkolnego-pogranicza?bibFilter=86</a:t>
            </a:r>
            <a:endParaRPr lang="pl-PL" sz="1400" dirty="0" smtClean="0"/>
          </a:p>
          <a:p>
            <a:endParaRPr lang="pl-PL" sz="1400" dirty="0"/>
          </a:p>
        </p:txBody>
      </p:sp>
    </p:spTree>
    <p:extLst>
      <p:ext uri="{BB962C8B-B14F-4D97-AF65-F5344CB8AC3E}">
        <p14:creationId xmlns:p14="http://schemas.microsoft.com/office/powerpoint/2010/main" val="5968703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az 4"/>
          <p:cNvPicPr>
            <a:picLocks noChangeAspect="1"/>
          </p:cNvPicPr>
          <p:nvPr/>
        </p:nvPicPr>
        <p:blipFill>
          <a:blip r:embed="rId2"/>
          <a:stretch>
            <a:fillRect/>
          </a:stretch>
        </p:blipFill>
        <p:spPr>
          <a:xfrm>
            <a:off x="-652881" y="598516"/>
            <a:ext cx="5630488" cy="4222866"/>
          </a:xfrm>
          <a:prstGeom prst="rect">
            <a:avLst/>
          </a:prstGeom>
        </p:spPr>
      </p:pic>
      <p:sp>
        <p:nvSpPr>
          <p:cNvPr id="2" name="Tytuł 1"/>
          <p:cNvSpPr>
            <a:spLocks noGrp="1"/>
          </p:cNvSpPr>
          <p:nvPr>
            <p:ph type="title"/>
          </p:nvPr>
        </p:nvSpPr>
        <p:spPr>
          <a:xfrm>
            <a:off x="839789" y="598516"/>
            <a:ext cx="3907848" cy="1458884"/>
          </a:xfrm>
        </p:spPr>
        <p:txBody>
          <a:bodyPr/>
          <a:lstStyle/>
          <a:p>
            <a:endParaRPr lang="pl-PL" dirty="0"/>
          </a:p>
        </p:txBody>
      </p:sp>
      <p:sp>
        <p:nvSpPr>
          <p:cNvPr id="3" name="Symbol zastępczy zawartości 2"/>
          <p:cNvSpPr>
            <a:spLocks noGrp="1"/>
          </p:cNvSpPr>
          <p:nvPr>
            <p:ph idx="1"/>
          </p:nvPr>
        </p:nvSpPr>
        <p:spPr/>
        <p:txBody>
          <a:bodyPr>
            <a:normAutofit/>
          </a:bodyPr>
          <a:lstStyle/>
          <a:p>
            <a:pPr marL="0" indent="0">
              <a:buNone/>
            </a:pPr>
            <a:endParaRPr lang="pl-PL" sz="1800" dirty="0" smtClean="0"/>
          </a:p>
          <a:p>
            <a:pPr marL="0" indent="0">
              <a:buNone/>
            </a:pPr>
            <a:endParaRPr lang="pl-PL" sz="1800" dirty="0"/>
          </a:p>
          <a:p>
            <a:pPr marL="0" indent="0" algn="just">
              <a:buNone/>
            </a:pPr>
            <a:r>
              <a:rPr lang="pl-PL" sz="1800" dirty="0" smtClean="0"/>
              <a:t>Książka systematyzuje dostępną wiedzę na temat cyberataków </a:t>
            </a:r>
            <a:br>
              <a:rPr lang="pl-PL" sz="1800" dirty="0" smtClean="0"/>
            </a:br>
            <a:r>
              <a:rPr lang="pl-PL" sz="1800" dirty="0" smtClean="0"/>
              <a:t>i technik, pozwalających ochronić się przed atakami. Autor opisuje metody hakerów, omawia luki bezpieczeństwa w sieci oraz niestandardowe metody omijania zabezpieczeń, jakie stosują hakerzy. Sporo miejsca zajmuje kwestia bezpieczeństwa aplikacji internetowych oraz  sposoby wdrażania dostępnych zabezpieczeń. Wszystkie te działania mają zapewnić jak najbardziej akceptowalny poziom bezpieczeństwa.</a:t>
            </a:r>
            <a:endParaRPr lang="pl-PL" sz="1800" dirty="0"/>
          </a:p>
        </p:txBody>
      </p:sp>
      <p:sp>
        <p:nvSpPr>
          <p:cNvPr id="4" name="Symbol zastępczy tekstu 3"/>
          <p:cNvSpPr>
            <a:spLocks noGrp="1"/>
          </p:cNvSpPr>
          <p:nvPr>
            <p:ph type="body" sz="half" idx="2"/>
          </p:nvPr>
        </p:nvSpPr>
        <p:spPr>
          <a:xfrm>
            <a:off x="839789" y="2016414"/>
            <a:ext cx="3932237" cy="3811588"/>
          </a:xfrm>
        </p:spPr>
        <p:txBody>
          <a:bodyPr/>
          <a:lstStyle/>
          <a:p>
            <a:endParaRPr lang="pl-PL" dirty="0" smtClean="0"/>
          </a:p>
          <a:p>
            <a:endParaRPr lang="pl-PL" dirty="0"/>
          </a:p>
          <a:p>
            <a:endParaRPr lang="pl-PL" dirty="0" smtClean="0"/>
          </a:p>
          <a:p>
            <a:endParaRPr lang="pl-PL" dirty="0"/>
          </a:p>
          <a:p>
            <a:endParaRPr lang="pl-PL" dirty="0" smtClean="0"/>
          </a:p>
          <a:p>
            <a:endParaRPr lang="pl-PL" dirty="0"/>
          </a:p>
          <a:p>
            <a:endParaRPr lang="pl-PL" dirty="0" smtClean="0"/>
          </a:p>
          <a:p>
            <a:endParaRPr lang="pl-PL" dirty="0"/>
          </a:p>
          <a:p>
            <a:r>
              <a:rPr lang="pl-PL" sz="1400" dirty="0">
                <a:hlinkClick r:id="rId3"/>
              </a:rPr>
              <a:t>https://</a:t>
            </a:r>
            <a:r>
              <a:rPr lang="pl-PL" sz="1400" dirty="0" smtClean="0">
                <a:hlinkClick r:id="rId3"/>
              </a:rPr>
              <a:t>opac.pbw.org.pl/integro/853101699579/hoffman-andrew-jay/bezpieczenstwo-nowoczesnych-aplikacji-internetowych?bibFilter=86</a:t>
            </a:r>
            <a:endParaRPr lang="pl-PL" sz="1400" dirty="0" smtClean="0"/>
          </a:p>
          <a:p>
            <a:endParaRPr lang="pl-PL" sz="1400" dirty="0"/>
          </a:p>
        </p:txBody>
      </p:sp>
    </p:spTree>
    <p:extLst>
      <p:ext uri="{BB962C8B-B14F-4D97-AF65-F5344CB8AC3E}">
        <p14:creationId xmlns:p14="http://schemas.microsoft.com/office/powerpoint/2010/main" val="36587356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az 4"/>
          <p:cNvPicPr>
            <a:picLocks noChangeAspect="1"/>
          </p:cNvPicPr>
          <p:nvPr/>
        </p:nvPicPr>
        <p:blipFill>
          <a:blip r:embed="rId2"/>
          <a:stretch>
            <a:fillRect/>
          </a:stretch>
        </p:blipFill>
        <p:spPr>
          <a:xfrm>
            <a:off x="839788" y="349134"/>
            <a:ext cx="3361237" cy="4752789"/>
          </a:xfrm>
          <a:prstGeom prst="rect">
            <a:avLst/>
          </a:prstGeom>
        </p:spPr>
      </p:pic>
      <p:sp>
        <p:nvSpPr>
          <p:cNvPr id="2" name="Tytuł 1"/>
          <p:cNvSpPr>
            <a:spLocks noGrp="1"/>
          </p:cNvSpPr>
          <p:nvPr>
            <p:ph type="title"/>
          </p:nvPr>
        </p:nvSpPr>
        <p:spPr>
          <a:xfrm>
            <a:off x="1296785" y="1080654"/>
            <a:ext cx="3475240" cy="976745"/>
          </a:xfrm>
        </p:spPr>
        <p:txBody>
          <a:bodyPr/>
          <a:lstStyle/>
          <a:p>
            <a:endParaRPr lang="pl-PL" dirty="0"/>
          </a:p>
        </p:txBody>
      </p:sp>
      <p:sp>
        <p:nvSpPr>
          <p:cNvPr id="3" name="Symbol zastępczy zawartości 2"/>
          <p:cNvSpPr>
            <a:spLocks noGrp="1"/>
          </p:cNvSpPr>
          <p:nvPr>
            <p:ph idx="1"/>
          </p:nvPr>
        </p:nvSpPr>
        <p:spPr/>
        <p:txBody>
          <a:bodyPr>
            <a:normAutofit/>
          </a:bodyPr>
          <a:lstStyle/>
          <a:p>
            <a:pPr marL="0" indent="0">
              <a:buNone/>
            </a:pPr>
            <a:endParaRPr lang="pl-PL" sz="1800" dirty="0" smtClean="0"/>
          </a:p>
          <a:p>
            <a:pPr marL="0" indent="0">
              <a:buNone/>
            </a:pPr>
            <a:endParaRPr lang="pl-PL" sz="1800" dirty="0"/>
          </a:p>
          <a:p>
            <a:pPr marL="0" indent="0" algn="just">
              <a:buNone/>
            </a:pPr>
            <a:r>
              <a:rPr lang="pl-PL" sz="1800" dirty="0" smtClean="0"/>
              <a:t>Jest to pierwsze w Polsce opracowanie, dotyczące </a:t>
            </a:r>
            <a:r>
              <a:rPr lang="pl-PL" sz="1800" dirty="0" err="1" smtClean="0"/>
              <a:t>cyberzaburzeń</a:t>
            </a:r>
            <a:r>
              <a:rPr lang="pl-PL" sz="1800" dirty="0" smtClean="0"/>
              <a:t>, skierowane zarówno do pedagogów, psychologów jak i do szerokiego odbiorcy. Autorzy zawarli </a:t>
            </a:r>
            <a:br>
              <a:rPr lang="pl-PL" sz="1800" dirty="0" smtClean="0"/>
            </a:br>
            <a:r>
              <a:rPr lang="pl-PL" sz="1800" dirty="0" smtClean="0"/>
              <a:t>w książce praktyczne wskazówki do diagnozowania zaburzeń związanych z kontaktem z cyberprzestrzenią. Przedstawiono również  cały proces od diagnozy poprzez terapię aż po profilaktykę szkolną i rodzinną. </a:t>
            </a:r>
            <a:endParaRPr lang="pl-PL" sz="1800" dirty="0"/>
          </a:p>
        </p:txBody>
      </p:sp>
      <p:sp>
        <p:nvSpPr>
          <p:cNvPr id="4" name="Symbol zastępczy tekstu 3"/>
          <p:cNvSpPr>
            <a:spLocks noGrp="1"/>
          </p:cNvSpPr>
          <p:nvPr>
            <p:ph type="body" sz="half" idx="2"/>
          </p:nvPr>
        </p:nvSpPr>
        <p:spPr/>
        <p:txBody>
          <a:bodyPr>
            <a:normAutofit lnSpcReduction="10000"/>
          </a:bodyPr>
          <a:lstStyle/>
          <a:p>
            <a:endParaRPr lang="pl-PL" dirty="0" smtClean="0"/>
          </a:p>
          <a:p>
            <a:endParaRPr lang="pl-PL" dirty="0" smtClean="0"/>
          </a:p>
          <a:p>
            <a:endParaRPr lang="pl-PL" dirty="0"/>
          </a:p>
          <a:p>
            <a:endParaRPr lang="pl-PL" dirty="0" smtClean="0"/>
          </a:p>
          <a:p>
            <a:endParaRPr lang="pl-PL" dirty="0"/>
          </a:p>
          <a:p>
            <a:endParaRPr lang="pl-PL" dirty="0" smtClean="0"/>
          </a:p>
          <a:p>
            <a:endParaRPr lang="pl-PL" dirty="0"/>
          </a:p>
          <a:p>
            <a:endParaRPr lang="pl-PL" dirty="0" smtClean="0"/>
          </a:p>
          <a:p>
            <a:endParaRPr lang="pl-PL" dirty="0"/>
          </a:p>
          <a:p>
            <a:endParaRPr lang="pl-PL" dirty="0"/>
          </a:p>
          <a:p>
            <a:r>
              <a:rPr lang="pl-PL" sz="1400" dirty="0">
                <a:hlinkClick r:id="rId3"/>
              </a:rPr>
              <a:t>https://</a:t>
            </a:r>
            <a:r>
              <a:rPr lang="pl-PL" sz="1400" dirty="0" smtClean="0">
                <a:hlinkClick r:id="rId3"/>
              </a:rPr>
              <a:t>opac.pbw.org.pl/integro/853101665862/ksiazka/cyberzaburzenia?bibFilter=86</a:t>
            </a:r>
            <a:endParaRPr lang="pl-PL" sz="1400" dirty="0" smtClean="0"/>
          </a:p>
          <a:p>
            <a:endParaRPr lang="pl-PL" sz="1400" dirty="0" smtClean="0"/>
          </a:p>
          <a:p>
            <a:endParaRPr lang="pl-PL" dirty="0"/>
          </a:p>
          <a:p>
            <a:endParaRPr lang="pl-PL" dirty="0" smtClean="0"/>
          </a:p>
          <a:p>
            <a:endParaRPr lang="pl-PL" dirty="0"/>
          </a:p>
          <a:p>
            <a:endParaRPr lang="pl-PL" dirty="0" smtClean="0"/>
          </a:p>
          <a:p>
            <a:endParaRPr lang="pl-PL" dirty="0"/>
          </a:p>
          <a:p>
            <a:endParaRPr lang="pl-PL" dirty="0" smtClean="0"/>
          </a:p>
          <a:p>
            <a:endParaRPr lang="pl-PL" dirty="0"/>
          </a:p>
          <a:p>
            <a:endParaRPr lang="pl-PL" dirty="0"/>
          </a:p>
        </p:txBody>
      </p:sp>
    </p:spTree>
    <p:extLst>
      <p:ext uri="{BB962C8B-B14F-4D97-AF65-F5344CB8AC3E}">
        <p14:creationId xmlns:p14="http://schemas.microsoft.com/office/powerpoint/2010/main" val="19673453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az 4"/>
          <p:cNvPicPr>
            <a:picLocks noChangeAspect="1"/>
          </p:cNvPicPr>
          <p:nvPr/>
        </p:nvPicPr>
        <p:blipFill>
          <a:blip r:embed="rId2"/>
          <a:stretch>
            <a:fillRect/>
          </a:stretch>
        </p:blipFill>
        <p:spPr>
          <a:xfrm>
            <a:off x="839789" y="734567"/>
            <a:ext cx="3133899" cy="4461066"/>
          </a:xfrm>
          <a:prstGeom prst="rect">
            <a:avLst/>
          </a:prstGeom>
        </p:spPr>
      </p:pic>
      <p:sp>
        <p:nvSpPr>
          <p:cNvPr id="2" name="Tytuł 1"/>
          <p:cNvSpPr>
            <a:spLocks noGrp="1"/>
          </p:cNvSpPr>
          <p:nvPr>
            <p:ph type="title"/>
          </p:nvPr>
        </p:nvSpPr>
        <p:spPr>
          <a:xfrm>
            <a:off x="737539" y="624978"/>
            <a:ext cx="3932237" cy="1600200"/>
          </a:xfrm>
        </p:spPr>
        <p:txBody>
          <a:bodyPr/>
          <a:lstStyle/>
          <a:p>
            <a:endParaRPr lang="pl-PL" dirty="0"/>
          </a:p>
        </p:txBody>
      </p:sp>
      <p:sp>
        <p:nvSpPr>
          <p:cNvPr id="3" name="Symbol zastępczy zawartości 2"/>
          <p:cNvSpPr>
            <a:spLocks noGrp="1"/>
          </p:cNvSpPr>
          <p:nvPr>
            <p:ph idx="1"/>
          </p:nvPr>
        </p:nvSpPr>
        <p:spPr/>
        <p:txBody>
          <a:bodyPr>
            <a:normAutofit/>
          </a:bodyPr>
          <a:lstStyle/>
          <a:p>
            <a:pPr marL="0" indent="0">
              <a:buNone/>
            </a:pPr>
            <a:endParaRPr lang="pl-PL" sz="1800" dirty="0" smtClean="0"/>
          </a:p>
          <a:p>
            <a:pPr marL="0" indent="0">
              <a:buNone/>
            </a:pPr>
            <a:endParaRPr lang="pl-PL" sz="1800" dirty="0"/>
          </a:p>
          <a:p>
            <a:pPr marL="0" indent="0" algn="just">
              <a:buNone/>
            </a:pPr>
            <a:r>
              <a:rPr lang="pl-PL" sz="1800" dirty="0" smtClean="0"/>
              <a:t>Internet uważany jest za „królestwo wolności”. Autorka próbuje polemizować  z tym stwierdzeniem, ukazując wiele przykładów na to, że </a:t>
            </a:r>
            <a:r>
              <a:rPr lang="pl-PL" sz="1800" dirty="0" err="1" smtClean="0"/>
              <a:t>internet</a:t>
            </a:r>
            <a:r>
              <a:rPr lang="pl-PL" sz="1800" dirty="0" smtClean="0"/>
              <a:t> nie tylko nie wspiera ale i ogranicza wolność na wiele sposobów. Umożliwia prowadzenie </a:t>
            </a:r>
            <a:r>
              <a:rPr lang="pl-PL" sz="1800" dirty="0" err="1" smtClean="0"/>
              <a:t>inwigiliacji</a:t>
            </a:r>
            <a:r>
              <a:rPr lang="pl-PL" sz="1800" dirty="0" smtClean="0"/>
              <a:t>, kontroli i nadzoru, co może prowadzić do bardzo niebezpiecznych precedensów. Publikacja prowokuje do refleksji i do wnikliwego spojrzenia na nowe technologie i ich wpływ na życie człowieka.</a:t>
            </a:r>
            <a:endParaRPr lang="pl-PL" sz="1800" dirty="0"/>
          </a:p>
        </p:txBody>
      </p:sp>
      <p:sp>
        <p:nvSpPr>
          <p:cNvPr id="4" name="Symbol zastępczy tekstu 3"/>
          <p:cNvSpPr>
            <a:spLocks noGrp="1"/>
          </p:cNvSpPr>
          <p:nvPr>
            <p:ph type="body" sz="half" idx="2"/>
          </p:nvPr>
        </p:nvSpPr>
        <p:spPr>
          <a:xfrm>
            <a:off x="839789" y="2057400"/>
            <a:ext cx="3732212" cy="3927764"/>
          </a:xfrm>
        </p:spPr>
        <p:txBody>
          <a:bodyPr>
            <a:normAutofit lnSpcReduction="10000"/>
          </a:bodyPr>
          <a:lstStyle/>
          <a:p>
            <a:endParaRPr lang="pl-PL" dirty="0" smtClean="0"/>
          </a:p>
          <a:p>
            <a:endParaRPr lang="pl-PL" dirty="0"/>
          </a:p>
          <a:p>
            <a:endParaRPr lang="pl-PL" dirty="0" smtClean="0"/>
          </a:p>
          <a:p>
            <a:endParaRPr lang="pl-PL" dirty="0"/>
          </a:p>
          <a:p>
            <a:endParaRPr lang="pl-PL" dirty="0" smtClean="0"/>
          </a:p>
          <a:p>
            <a:endParaRPr lang="pl-PL" dirty="0"/>
          </a:p>
          <a:p>
            <a:endParaRPr lang="pl-PL" dirty="0" smtClean="0"/>
          </a:p>
          <a:p>
            <a:endParaRPr lang="pl-PL" dirty="0"/>
          </a:p>
          <a:p>
            <a:endParaRPr lang="pl-PL" dirty="0" smtClean="0"/>
          </a:p>
          <a:p>
            <a:endParaRPr lang="pl-PL" dirty="0"/>
          </a:p>
          <a:p>
            <a:r>
              <a:rPr lang="pl-PL" sz="1400" dirty="0">
                <a:hlinkClick r:id="rId3"/>
              </a:rPr>
              <a:t>https://</a:t>
            </a:r>
            <a:r>
              <a:rPr lang="pl-PL" sz="1400" dirty="0" smtClean="0">
                <a:hlinkClick r:id="rId3"/>
              </a:rPr>
              <a:t>opac.pbw.org.pl/integro/853001522477/juza-marta/miedzy-wolnoscia-a-nadzorem?bibFilter=86</a:t>
            </a:r>
            <a:endParaRPr lang="pl-PL" sz="1400" dirty="0" smtClean="0"/>
          </a:p>
          <a:p>
            <a:endParaRPr lang="pl-PL" sz="1400" dirty="0" smtClean="0"/>
          </a:p>
          <a:p>
            <a:endParaRPr lang="pl-PL" dirty="0"/>
          </a:p>
          <a:p>
            <a:endParaRPr lang="pl-PL" dirty="0" smtClean="0"/>
          </a:p>
          <a:p>
            <a:endParaRPr lang="pl-PL" dirty="0"/>
          </a:p>
          <a:p>
            <a:endParaRPr lang="pl-PL" dirty="0" smtClean="0"/>
          </a:p>
          <a:p>
            <a:endParaRPr lang="pl-PL" dirty="0"/>
          </a:p>
          <a:p>
            <a:endParaRPr lang="pl-PL" dirty="0" smtClean="0"/>
          </a:p>
          <a:p>
            <a:endParaRPr lang="pl-PL" dirty="0"/>
          </a:p>
          <a:p>
            <a:endParaRPr lang="pl-PL" dirty="0" smtClean="0"/>
          </a:p>
        </p:txBody>
      </p:sp>
    </p:spTree>
    <p:extLst>
      <p:ext uri="{BB962C8B-B14F-4D97-AF65-F5344CB8AC3E}">
        <p14:creationId xmlns:p14="http://schemas.microsoft.com/office/powerpoint/2010/main" val="2438221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a:xfrm>
            <a:off x="4772025" y="987425"/>
            <a:ext cx="6583363" cy="4873625"/>
          </a:xfrm>
        </p:spPr>
        <p:txBody>
          <a:bodyPr>
            <a:normAutofit/>
          </a:bodyPr>
          <a:lstStyle/>
          <a:p>
            <a:endParaRPr lang="pl-PL" sz="1400" dirty="0" smtClean="0"/>
          </a:p>
          <a:p>
            <a:endParaRPr lang="pl-PL" sz="1400" dirty="0"/>
          </a:p>
          <a:p>
            <a:endParaRPr lang="pl-PL" sz="1400" dirty="0"/>
          </a:p>
        </p:txBody>
      </p:sp>
      <p:pic>
        <p:nvPicPr>
          <p:cNvPr id="5" name="Obraz 4"/>
          <p:cNvPicPr>
            <a:picLocks noChangeAspect="1"/>
          </p:cNvPicPr>
          <p:nvPr/>
        </p:nvPicPr>
        <p:blipFill>
          <a:blip r:embed="rId2"/>
          <a:stretch>
            <a:fillRect/>
          </a:stretch>
        </p:blipFill>
        <p:spPr>
          <a:xfrm>
            <a:off x="0" y="0"/>
            <a:ext cx="5715000" cy="5715000"/>
          </a:xfrm>
          <a:prstGeom prst="rect">
            <a:avLst/>
          </a:prstGeom>
        </p:spPr>
      </p:pic>
      <p:sp>
        <p:nvSpPr>
          <p:cNvPr id="4" name="Symbol zastępczy tekstu 3"/>
          <p:cNvSpPr>
            <a:spLocks noGrp="1"/>
          </p:cNvSpPr>
          <p:nvPr>
            <p:ph type="body" sz="half" idx="2"/>
          </p:nvPr>
        </p:nvSpPr>
        <p:spPr>
          <a:xfrm>
            <a:off x="706582" y="1637607"/>
            <a:ext cx="4065443" cy="4231381"/>
          </a:xfrm>
        </p:spPr>
        <p:txBody>
          <a:bodyPr>
            <a:normAutofit fontScale="70000" lnSpcReduction="20000"/>
          </a:bodyPr>
          <a:lstStyle/>
          <a:p>
            <a:endParaRPr lang="pl-PL" dirty="0" smtClean="0"/>
          </a:p>
          <a:p>
            <a:endParaRPr lang="pl-PL" dirty="0"/>
          </a:p>
          <a:p>
            <a:endParaRPr lang="pl-PL" dirty="0" smtClean="0"/>
          </a:p>
          <a:p>
            <a:endParaRPr lang="pl-PL" dirty="0"/>
          </a:p>
          <a:p>
            <a:endParaRPr lang="pl-PL" dirty="0" smtClean="0"/>
          </a:p>
          <a:p>
            <a:endParaRPr lang="pl-PL" dirty="0"/>
          </a:p>
          <a:p>
            <a:endParaRPr lang="pl-PL" dirty="0" smtClean="0"/>
          </a:p>
          <a:p>
            <a:endParaRPr lang="pl-PL" dirty="0"/>
          </a:p>
          <a:p>
            <a:endParaRPr lang="pl-PL" dirty="0" smtClean="0"/>
          </a:p>
          <a:p>
            <a:endParaRPr lang="pl-PL" dirty="0"/>
          </a:p>
          <a:p>
            <a:endParaRPr lang="pl-PL" dirty="0" smtClean="0"/>
          </a:p>
          <a:p>
            <a:endParaRPr lang="pl-PL" sz="1200" dirty="0" smtClean="0">
              <a:hlinkClick r:id="rId3"/>
            </a:endParaRPr>
          </a:p>
          <a:p>
            <a:endParaRPr lang="pl-PL" sz="1200" dirty="0">
              <a:hlinkClick r:id="rId3"/>
            </a:endParaRPr>
          </a:p>
          <a:p>
            <a:endParaRPr lang="pl-PL" sz="1200" dirty="0" smtClean="0">
              <a:hlinkClick r:id="rId3"/>
            </a:endParaRPr>
          </a:p>
          <a:p>
            <a:endParaRPr lang="pl-PL" sz="1500" dirty="0" smtClean="0">
              <a:hlinkClick r:id="rId3"/>
            </a:endParaRPr>
          </a:p>
          <a:p>
            <a:endParaRPr lang="pl-PL" sz="1500" dirty="0">
              <a:hlinkClick r:id="rId3"/>
            </a:endParaRPr>
          </a:p>
          <a:p>
            <a:r>
              <a:rPr lang="pl-PL" sz="2000" dirty="0" smtClean="0">
                <a:hlinkClick r:id="rId3"/>
              </a:rPr>
              <a:t>https</a:t>
            </a:r>
            <a:r>
              <a:rPr lang="pl-PL" sz="2000" dirty="0">
                <a:hlinkClick r:id="rId3"/>
              </a:rPr>
              <a:t>://</a:t>
            </a:r>
            <a:r>
              <a:rPr lang="pl-PL" sz="2000" dirty="0" smtClean="0">
                <a:hlinkClick r:id="rId3"/>
              </a:rPr>
              <a:t>opac.pbw.org.pl/integro/853101701658/wojtasik-lukasz/sieciaki?bibFilter=86</a:t>
            </a:r>
            <a:endParaRPr lang="pl-PL" sz="2000" dirty="0" smtClean="0"/>
          </a:p>
          <a:p>
            <a:endParaRPr lang="pl-PL" sz="2000" dirty="0" smtClean="0"/>
          </a:p>
          <a:p>
            <a:endParaRPr lang="pl-PL" sz="1200" dirty="0" smtClean="0"/>
          </a:p>
          <a:p>
            <a:endParaRPr lang="pl-PL" sz="1200" dirty="0"/>
          </a:p>
        </p:txBody>
      </p:sp>
      <p:sp>
        <p:nvSpPr>
          <p:cNvPr id="10" name="Prostokąt 9"/>
          <p:cNvSpPr/>
          <p:nvPr/>
        </p:nvSpPr>
        <p:spPr>
          <a:xfrm>
            <a:off x="5170516" y="1421476"/>
            <a:ext cx="6184872" cy="2800767"/>
          </a:xfrm>
          <a:prstGeom prst="rect">
            <a:avLst/>
          </a:prstGeom>
        </p:spPr>
        <p:txBody>
          <a:bodyPr wrap="square">
            <a:spAutoFit/>
          </a:bodyPr>
          <a:lstStyle/>
          <a:p>
            <a:endParaRPr lang="pl-PL" sz="1600" dirty="0" smtClean="0"/>
          </a:p>
          <a:p>
            <a:pPr algn="just"/>
            <a:r>
              <a:rPr lang="pl-PL" sz="1600" dirty="0" smtClean="0"/>
              <a:t>Dzięki Fundacji </a:t>
            </a:r>
            <a:r>
              <a:rPr lang="pl-PL" sz="1600" dirty="0"/>
              <a:t>Dajemy Dzieciom Siłę oraz </a:t>
            </a:r>
            <a:r>
              <a:rPr lang="pl-PL" sz="1600" dirty="0" smtClean="0"/>
              <a:t>Wydawnictwu </a:t>
            </a:r>
            <a:r>
              <a:rPr lang="pl-PL" sz="1600" dirty="0"/>
              <a:t>Muchomor </a:t>
            </a:r>
            <a:r>
              <a:rPr lang="pl-PL" sz="1600" dirty="0" smtClean="0"/>
              <a:t> ukazała się książka </a:t>
            </a:r>
            <a:r>
              <a:rPr lang="pl-PL" sz="1600" b="1" dirty="0" smtClean="0"/>
              <a:t>"</a:t>
            </a:r>
            <a:r>
              <a:rPr lang="pl-PL" sz="1600" b="1" dirty="0" err="1" smtClean="0"/>
              <a:t>Sieciaki</a:t>
            </a:r>
            <a:r>
              <a:rPr lang="pl-PL" sz="1600" b="1" dirty="0"/>
              <a:t>. Misja: Bezpieczny </a:t>
            </a:r>
            <a:r>
              <a:rPr lang="pl-PL" sz="1600" b="1" dirty="0" err="1"/>
              <a:t>internet</a:t>
            </a:r>
            <a:r>
              <a:rPr lang="pl-PL" sz="1600" b="1" dirty="0"/>
              <a:t>"</a:t>
            </a:r>
            <a:r>
              <a:rPr lang="pl-PL" sz="1600" dirty="0"/>
              <a:t> </a:t>
            </a:r>
            <a:r>
              <a:rPr lang="pl-PL" sz="1600" dirty="0" smtClean="0"/>
              <a:t>przeznaczona </a:t>
            </a:r>
            <a:r>
              <a:rPr lang="pl-PL" sz="1600" dirty="0"/>
              <a:t>dla dzieci w wieku 7-12 </a:t>
            </a:r>
            <a:r>
              <a:rPr lang="pl-PL" sz="1600" dirty="0" smtClean="0"/>
              <a:t>lat. Bohaterami są złe </a:t>
            </a:r>
            <a:r>
              <a:rPr lang="pl-PL" sz="1600" dirty="0" err="1" smtClean="0"/>
              <a:t>Sieciuchy</a:t>
            </a:r>
            <a:r>
              <a:rPr lang="pl-PL" sz="1600" dirty="0" smtClean="0"/>
              <a:t>, które chcą opanować </a:t>
            </a:r>
            <a:r>
              <a:rPr lang="pl-PL" sz="1600" dirty="0" err="1" smtClean="0"/>
              <a:t>internet</a:t>
            </a:r>
            <a:r>
              <a:rPr lang="pl-PL" sz="1600" dirty="0" smtClean="0"/>
              <a:t>  i przejąć kontrole nad dziećmi.</a:t>
            </a:r>
            <a:endParaRPr lang="pl-PL" sz="1600" dirty="0"/>
          </a:p>
          <a:p>
            <a:pPr algn="just"/>
            <a:r>
              <a:rPr lang="pl-PL" sz="1600" dirty="0" smtClean="0"/>
              <a:t>Obecna sytuacja sprzyja </a:t>
            </a:r>
            <a:r>
              <a:rPr lang="pl-PL" sz="1600" dirty="0"/>
              <a:t>przenoszeniu życia i aktywności do </a:t>
            </a:r>
            <a:r>
              <a:rPr lang="pl-PL" sz="1600" dirty="0" smtClean="0"/>
              <a:t>Internetu, </a:t>
            </a:r>
            <a:r>
              <a:rPr lang="pl-PL" sz="1600" dirty="0"/>
              <a:t>więc </a:t>
            </a:r>
            <a:r>
              <a:rPr lang="pl-PL" sz="1600" dirty="0" smtClean="0"/>
              <a:t>zarówno rodzice jak i nauczyciele powinni  </a:t>
            </a:r>
            <a:r>
              <a:rPr lang="pl-PL" sz="1600" dirty="0"/>
              <a:t>rozmawiać z dziećmi </a:t>
            </a:r>
            <a:r>
              <a:rPr lang="pl-PL" sz="1600" dirty="0" smtClean="0"/>
              <a:t/>
            </a:r>
            <a:br>
              <a:rPr lang="pl-PL" sz="1600" dirty="0" smtClean="0"/>
            </a:br>
            <a:r>
              <a:rPr lang="pl-PL" sz="1600" dirty="0" smtClean="0"/>
              <a:t>o </a:t>
            </a:r>
            <a:r>
              <a:rPr lang="pl-PL" sz="1600" dirty="0"/>
              <a:t>takich kwestiach jak: problem nadużywania ekranów, bezpieczeństwo </a:t>
            </a:r>
            <a:r>
              <a:rPr lang="pl-PL" sz="1600" dirty="0" smtClean="0"/>
              <a:t/>
            </a:r>
            <a:br>
              <a:rPr lang="pl-PL" sz="1600" dirty="0" smtClean="0"/>
            </a:br>
            <a:r>
              <a:rPr lang="pl-PL" sz="1600" dirty="0" smtClean="0"/>
              <a:t>i </a:t>
            </a:r>
            <a:r>
              <a:rPr lang="pl-PL" sz="1600" dirty="0"/>
              <a:t>równowaga podczas korzystanie z sieci, unikanie niebezpiecznych sytuacji w </a:t>
            </a:r>
            <a:r>
              <a:rPr lang="pl-PL" sz="1600" dirty="0" smtClean="0"/>
              <a:t>sieci oraz </a:t>
            </a:r>
            <a:r>
              <a:rPr lang="pl-PL" sz="1600" dirty="0"/>
              <a:t>radzenie sobie w sytuacji zagrożenia. </a:t>
            </a:r>
            <a:r>
              <a:rPr lang="pl-PL" sz="1600" dirty="0" smtClean="0"/>
              <a:t>Książka może być wykorzystywana podczas zajęć </a:t>
            </a:r>
            <a:r>
              <a:rPr lang="pl-PL" sz="1600" dirty="0"/>
              <a:t>edukacyjnych w szkole. </a:t>
            </a:r>
          </a:p>
        </p:txBody>
      </p:sp>
    </p:spTree>
    <p:extLst>
      <p:ext uri="{BB962C8B-B14F-4D97-AF65-F5344CB8AC3E}">
        <p14:creationId xmlns:p14="http://schemas.microsoft.com/office/powerpoint/2010/main" val="25195240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az 4"/>
          <p:cNvPicPr>
            <a:picLocks noChangeAspect="1"/>
          </p:cNvPicPr>
          <p:nvPr/>
        </p:nvPicPr>
        <p:blipFill>
          <a:blip r:embed="rId2"/>
          <a:stretch>
            <a:fillRect/>
          </a:stretch>
        </p:blipFill>
        <p:spPr>
          <a:xfrm>
            <a:off x="651032" y="315884"/>
            <a:ext cx="3932237" cy="5524044"/>
          </a:xfrm>
          <a:prstGeom prst="rect">
            <a:avLst/>
          </a:prstGeom>
        </p:spPr>
      </p:pic>
      <p:sp>
        <p:nvSpPr>
          <p:cNvPr id="2" name="Tytuł 1"/>
          <p:cNvSpPr>
            <a:spLocks noGrp="1"/>
          </p:cNvSpPr>
          <p:nvPr>
            <p:ph type="title"/>
          </p:nvPr>
        </p:nvSpPr>
        <p:spPr>
          <a:xfrm>
            <a:off x="651032" y="315884"/>
            <a:ext cx="3932237" cy="1600200"/>
          </a:xfrm>
        </p:spPr>
        <p:txBody>
          <a:bodyPr/>
          <a:lstStyle/>
          <a:p>
            <a:endParaRPr lang="pl-PL" dirty="0"/>
          </a:p>
        </p:txBody>
      </p:sp>
      <p:sp>
        <p:nvSpPr>
          <p:cNvPr id="3" name="Symbol zastępczy zawartości 2"/>
          <p:cNvSpPr>
            <a:spLocks noGrp="1"/>
          </p:cNvSpPr>
          <p:nvPr>
            <p:ph idx="1"/>
          </p:nvPr>
        </p:nvSpPr>
        <p:spPr/>
        <p:txBody>
          <a:bodyPr>
            <a:normAutofit/>
          </a:bodyPr>
          <a:lstStyle/>
          <a:p>
            <a:pPr marL="0" indent="0">
              <a:buNone/>
            </a:pPr>
            <a:endParaRPr lang="pl-PL" sz="1600" dirty="0" smtClean="0"/>
          </a:p>
          <a:p>
            <a:pPr marL="0" indent="0">
              <a:buNone/>
            </a:pPr>
            <a:endParaRPr lang="pl-PL" sz="1600" dirty="0"/>
          </a:p>
          <a:p>
            <a:pPr marL="0" indent="0" algn="just">
              <a:buNone/>
            </a:pPr>
            <a:r>
              <a:rPr lang="pl-PL" sz="1800" dirty="0" smtClean="0"/>
              <a:t>Pozycja „Bezpieczeństwo w sieci” to poradnik, omawiający zasady bezpiecznej pracy na komputerze oraz w sieci. Czytelnik, bez względu na stopień zaawansowania technologicznego, ma szanse poznać sposoby zabezpieczenia danych, korzystanie </a:t>
            </a:r>
            <a:br>
              <a:rPr lang="pl-PL" sz="1800" dirty="0" smtClean="0"/>
            </a:br>
            <a:r>
              <a:rPr lang="pl-PL" sz="1800" dirty="0" smtClean="0"/>
              <a:t>z chmury internetowej, bezpieczne zakupy a także jak chronić dzieci i młodzież przed negatywnym wpływem wirtualnej rzeczywistości. Autorzy poradnika to młodzi ludzie, uczniowie jednego ze śląskich liceum</a:t>
            </a:r>
            <a:r>
              <a:rPr lang="pl-PL" sz="1600" dirty="0" smtClean="0"/>
              <a:t>. </a:t>
            </a:r>
            <a:endParaRPr lang="pl-PL" sz="1600" dirty="0"/>
          </a:p>
        </p:txBody>
      </p:sp>
      <p:sp>
        <p:nvSpPr>
          <p:cNvPr id="4" name="Symbol zastępczy tekstu 3"/>
          <p:cNvSpPr>
            <a:spLocks noGrp="1"/>
          </p:cNvSpPr>
          <p:nvPr>
            <p:ph type="body" sz="half" idx="2"/>
          </p:nvPr>
        </p:nvSpPr>
        <p:spPr>
          <a:xfrm>
            <a:off x="590204" y="1853738"/>
            <a:ext cx="3993065" cy="4713318"/>
          </a:xfrm>
        </p:spPr>
        <p:txBody>
          <a:bodyPr>
            <a:normAutofit/>
          </a:bodyPr>
          <a:lstStyle/>
          <a:p>
            <a:endParaRPr lang="pl-PL" dirty="0" smtClean="0"/>
          </a:p>
          <a:p>
            <a:endParaRPr lang="pl-PL" dirty="0" smtClean="0"/>
          </a:p>
          <a:p>
            <a:endParaRPr lang="pl-PL" dirty="0"/>
          </a:p>
          <a:p>
            <a:endParaRPr lang="pl-PL" dirty="0" smtClean="0"/>
          </a:p>
          <a:p>
            <a:endParaRPr lang="pl-PL" dirty="0"/>
          </a:p>
          <a:p>
            <a:endParaRPr lang="pl-PL" dirty="0" smtClean="0"/>
          </a:p>
          <a:p>
            <a:endParaRPr lang="pl-PL" dirty="0"/>
          </a:p>
          <a:p>
            <a:endParaRPr lang="pl-PL" dirty="0" smtClean="0"/>
          </a:p>
          <a:p>
            <a:endParaRPr lang="pl-PL" dirty="0"/>
          </a:p>
          <a:p>
            <a:endParaRPr lang="pl-PL" dirty="0" smtClean="0"/>
          </a:p>
          <a:p>
            <a:endParaRPr lang="pl-PL" dirty="0"/>
          </a:p>
          <a:p>
            <a:endParaRPr lang="pl-PL" dirty="0" smtClean="0"/>
          </a:p>
          <a:p>
            <a:r>
              <a:rPr lang="pl-PL" sz="1400" dirty="0">
                <a:hlinkClick r:id="rId3"/>
              </a:rPr>
              <a:t>https://</a:t>
            </a:r>
            <a:r>
              <a:rPr lang="pl-PL" sz="1400" dirty="0" smtClean="0">
                <a:hlinkClick r:id="rId3"/>
              </a:rPr>
              <a:t>opac.pbw.org.pl/integro/853101699576/ksiazka/bezpieczenstwo-w-sieci?bibFilter=86</a:t>
            </a:r>
            <a:endParaRPr lang="pl-PL" sz="1400" dirty="0" smtClean="0"/>
          </a:p>
          <a:p>
            <a:endParaRPr lang="pl-PL" sz="1400" dirty="0"/>
          </a:p>
          <a:p>
            <a:endParaRPr lang="pl-PL" dirty="0" smtClean="0"/>
          </a:p>
          <a:p>
            <a:endParaRPr lang="pl-PL" dirty="0"/>
          </a:p>
          <a:p>
            <a:endParaRPr lang="pl-PL" dirty="0" smtClean="0"/>
          </a:p>
          <a:p>
            <a:endParaRPr lang="pl-PL" dirty="0"/>
          </a:p>
          <a:p>
            <a:endParaRPr lang="pl-PL" dirty="0" smtClean="0"/>
          </a:p>
          <a:p>
            <a:endParaRPr lang="pl-PL" dirty="0"/>
          </a:p>
          <a:p>
            <a:endParaRPr lang="pl-PL" dirty="0" smtClean="0"/>
          </a:p>
          <a:p>
            <a:endParaRPr lang="pl-PL" dirty="0"/>
          </a:p>
          <a:p>
            <a:endParaRPr lang="pl-PL" dirty="0" smtClean="0"/>
          </a:p>
          <a:p>
            <a:endParaRPr lang="pl-PL" dirty="0"/>
          </a:p>
        </p:txBody>
      </p:sp>
    </p:spTree>
    <p:extLst>
      <p:ext uri="{BB962C8B-B14F-4D97-AF65-F5344CB8AC3E}">
        <p14:creationId xmlns:p14="http://schemas.microsoft.com/office/powerpoint/2010/main" val="16800334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39788" y="432262"/>
            <a:ext cx="3932237" cy="1625138"/>
          </a:xfrm>
        </p:spPr>
        <p:txBody>
          <a:bodyPr>
            <a:normAutofit fontScale="90000"/>
          </a:bodyPr>
          <a:lstStyle/>
          <a:p>
            <a:r>
              <a:rPr lang="pl-PL" dirty="0" smtClean="0"/>
              <a:t/>
            </a:r>
            <a:br>
              <a:rPr lang="pl-PL" dirty="0" smtClean="0"/>
            </a:br>
            <a:r>
              <a:rPr lang="pl-PL" dirty="0"/>
              <a:t/>
            </a:r>
            <a:br>
              <a:rPr lang="pl-PL" dirty="0"/>
            </a:br>
            <a:r>
              <a:rPr lang="pl-PL" dirty="0" smtClean="0"/>
              <a:t/>
            </a:r>
            <a:br>
              <a:rPr lang="pl-PL" dirty="0" smtClean="0"/>
            </a:br>
            <a:r>
              <a:rPr lang="pl-PL" dirty="0"/>
              <a:t/>
            </a:r>
            <a:br>
              <a:rPr lang="pl-PL" dirty="0"/>
            </a:br>
            <a:r>
              <a:rPr lang="pl-PL" dirty="0" smtClean="0"/>
              <a:t/>
            </a:r>
            <a:br>
              <a:rPr lang="pl-PL" dirty="0" smtClean="0"/>
            </a:br>
            <a:r>
              <a:rPr lang="pl-PL" dirty="0"/>
              <a:t/>
            </a:r>
            <a:br>
              <a:rPr lang="pl-PL" dirty="0"/>
            </a:br>
            <a:r>
              <a:rPr lang="pl-PL" dirty="0" smtClean="0"/>
              <a:t/>
            </a:r>
            <a:br>
              <a:rPr lang="pl-PL" dirty="0" smtClean="0"/>
            </a:br>
            <a:r>
              <a:rPr lang="pl-PL" dirty="0" smtClean="0"/>
              <a:t/>
            </a:r>
            <a:br>
              <a:rPr lang="pl-PL" dirty="0" smtClean="0"/>
            </a:br>
            <a:r>
              <a:rPr lang="pl-PL" dirty="0"/>
              <a:t/>
            </a:r>
            <a:br>
              <a:rPr lang="pl-PL" dirty="0"/>
            </a:br>
            <a:r>
              <a:rPr lang="pl-PL" dirty="0" smtClean="0"/>
              <a:t/>
            </a:r>
            <a:br>
              <a:rPr lang="pl-PL" dirty="0" smtClean="0"/>
            </a:br>
            <a:endParaRPr lang="pl-PL" dirty="0"/>
          </a:p>
        </p:txBody>
      </p:sp>
      <p:sp>
        <p:nvSpPr>
          <p:cNvPr id="3" name="Symbol zastępczy zawartości 2"/>
          <p:cNvSpPr>
            <a:spLocks noGrp="1"/>
          </p:cNvSpPr>
          <p:nvPr>
            <p:ph idx="1"/>
          </p:nvPr>
        </p:nvSpPr>
        <p:spPr/>
        <p:txBody>
          <a:bodyPr>
            <a:normAutofit/>
          </a:bodyPr>
          <a:lstStyle/>
          <a:p>
            <a:endParaRPr lang="pl-PL" sz="1400" dirty="0" smtClean="0"/>
          </a:p>
          <a:p>
            <a:endParaRPr lang="pl-PL" sz="1400" dirty="0"/>
          </a:p>
          <a:p>
            <a:pPr marL="0" indent="0" algn="just">
              <a:buNone/>
            </a:pPr>
            <a:r>
              <a:rPr lang="pl-PL" sz="1800" dirty="0" smtClean="0"/>
              <a:t>Książka w przystępny sposób omawia zasady bezpiecznego korzystania z nowoczesnych technologii. Autor, zawodowy informatyk proponuje wiele narzędzi, dzięki którym użytkownik komputera i Internetu może podnieść poziom swojego bezpieczeństwa w cyberprzestrzeni. Pokazane zostały przykłady oszustw internetowych, omówione najpopularniejsze wirusy </a:t>
            </a:r>
            <a:br>
              <a:rPr lang="pl-PL" sz="1800" dirty="0" smtClean="0"/>
            </a:br>
            <a:r>
              <a:rPr lang="pl-PL" sz="1800" dirty="0" smtClean="0"/>
              <a:t>i szkodliwe oprogramowania. Jeden z rozdziałów dotyczy zasad bezpiecznego korzystania z Internetu przez dzieci i młodzież. </a:t>
            </a:r>
            <a:endParaRPr lang="pl-PL" sz="1800" dirty="0"/>
          </a:p>
        </p:txBody>
      </p:sp>
      <p:pic>
        <p:nvPicPr>
          <p:cNvPr id="5" name="Obraz 4"/>
          <p:cNvPicPr>
            <a:picLocks noChangeAspect="1"/>
          </p:cNvPicPr>
          <p:nvPr/>
        </p:nvPicPr>
        <p:blipFill>
          <a:blip r:embed="rId2"/>
          <a:stretch>
            <a:fillRect/>
          </a:stretch>
        </p:blipFill>
        <p:spPr>
          <a:xfrm>
            <a:off x="944976" y="1499689"/>
            <a:ext cx="2919881" cy="3354943"/>
          </a:xfrm>
          <a:prstGeom prst="rect">
            <a:avLst/>
          </a:prstGeom>
        </p:spPr>
      </p:pic>
      <p:sp>
        <p:nvSpPr>
          <p:cNvPr id="4" name="Symbol zastępczy tekstu 3"/>
          <p:cNvSpPr>
            <a:spLocks noGrp="1"/>
          </p:cNvSpPr>
          <p:nvPr>
            <p:ph type="body" sz="half" idx="2"/>
          </p:nvPr>
        </p:nvSpPr>
        <p:spPr>
          <a:xfrm>
            <a:off x="739834" y="1263535"/>
            <a:ext cx="4032192" cy="4605453"/>
          </a:xfrm>
        </p:spPr>
        <p:txBody>
          <a:bodyPr/>
          <a:lstStyle/>
          <a:p>
            <a:endParaRPr lang="pl-PL" dirty="0" smtClean="0"/>
          </a:p>
          <a:p>
            <a:endParaRPr lang="pl-PL" dirty="0"/>
          </a:p>
          <a:p>
            <a:endParaRPr lang="pl-PL" dirty="0" smtClean="0"/>
          </a:p>
          <a:p>
            <a:endParaRPr lang="pl-PL" dirty="0"/>
          </a:p>
          <a:p>
            <a:endParaRPr lang="pl-PL" dirty="0" smtClean="0"/>
          </a:p>
          <a:p>
            <a:endParaRPr lang="pl-PL" dirty="0"/>
          </a:p>
          <a:p>
            <a:endParaRPr lang="pl-PL" dirty="0" smtClean="0"/>
          </a:p>
          <a:p>
            <a:endParaRPr lang="pl-PL" dirty="0"/>
          </a:p>
          <a:p>
            <a:endParaRPr lang="pl-PL" dirty="0" smtClean="0"/>
          </a:p>
          <a:p>
            <a:endParaRPr lang="pl-PL" dirty="0"/>
          </a:p>
          <a:p>
            <a:endParaRPr lang="pl-PL" dirty="0" smtClean="0"/>
          </a:p>
          <a:p>
            <a:r>
              <a:rPr lang="pl-PL" sz="1400" dirty="0">
                <a:hlinkClick r:id="rId3"/>
              </a:rPr>
              <a:t>https://</a:t>
            </a:r>
            <a:r>
              <a:rPr lang="pl-PL" sz="1400" dirty="0" smtClean="0">
                <a:hlinkClick r:id="rId3"/>
              </a:rPr>
              <a:t>opac.pbw.org.pl/integro/853001516027/pieleszek-marcin/badz-bezpieczny-w-cyfrowym-swiecie?bibFilter=86</a:t>
            </a:r>
            <a:endParaRPr lang="pl-PL" sz="1400" dirty="0" smtClean="0"/>
          </a:p>
          <a:p>
            <a:endParaRPr lang="pl-PL" sz="1400" dirty="0"/>
          </a:p>
        </p:txBody>
      </p:sp>
    </p:spTree>
    <p:extLst>
      <p:ext uri="{BB962C8B-B14F-4D97-AF65-F5344CB8AC3E}">
        <p14:creationId xmlns:p14="http://schemas.microsoft.com/office/powerpoint/2010/main" val="1551101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az 4"/>
          <p:cNvPicPr>
            <a:picLocks noChangeAspect="1"/>
          </p:cNvPicPr>
          <p:nvPr/>
        </p:nvPicPr>
        <p:blipFill>
          <a:blip r:embed="rId2"/>
          <a:stretch>
            <a:fillRect/>
          </a:stretch>
        </p:blipFill>
        <p:spPr>
          <a:xfrm>
            <a:off x="428625" y="523701"/>
            <a:ext cx="4286250" cy="4286250"/>
          </a:xfrm>
          <a:prstGeom prst="rect">
            <a:avLst/>
          </a:prstGeom>
        </p:spPr>
      </p:pic>
      <p:sp>
        <p:nvSpPr>
          <p:cNvPr id="2" name="Tytuł 1"/>
          <p:cNvSpPr>
            <a:spLocks noGrp="1"/>
          </p:cNvSpPr>
          <p:nvPr>
            <p:ph type="title"/>
          </p:nvPr>
        </p:nvSpPr>
        <p:spPr/>
        <p:txBody>
          <a:bodyPr/>
          <a:lstStyle/>
          <a:p>
            <a:endParaRPr lang="pl-PL" dirty="0"/>
          </a:p>
        </p:txBody>
      </p:sp>
      <p:sp>
        <p:nvSpPr>
          <p:cNvPr id="3" name="Symbol zastępczy zawartości 2"/>
          <p:cNvSpPr>
            <a:spLocks noGrp="1"/>
          </p:cNvSpPr>
          <p:nvPr>
            <p:ph idx="1"/>
          </p:nvPr>
        </p:nvSpPr>
        <p:spPr/>
        <p:txBody>
          <a:bodyPr>
            <a:normAutofit/>
          </a:bodyPr>
          <a:lstStyle/>
          <a:p>
            <a:pPr marL="0" indent="0">
              <a:buNone/>
            </a:pPr>
            <a:endParaRPr lang="pl-PL" sz="1800" dirty="0" smtClean="0"/>
          </a:p>
          <a:p>
            <a:pPr marL="0" indent="0">
              <a:buNone/>
            </a:pPr>
            <a:endParaRPr lang="pl-PL" sz="1800" dirty="0"/>
          </a:p>
          <a:p>
            <a:pPr marL="0" indent="0" algn="just">
              <a:buNone/>
            </a:pPr>
            <a:r>
              <a:rPr lang="pl-PL" sz="1800" dirty="0" smtClean="0"/>
              <a:t>To wyjątkowy przewodnik poświecie wirtualnym, przeznaczony dla dzieci i młodzieży. W nieco zabawny sposób przybliża zasady, jakie powinny panować podczas kontaktów w sieci. Autorzy poruszają temat cyberprzemocy, hejtu oraz innych niepożądanych zachowań w cyberprzestrzeni. Dodatkowo znajdują się tu porady dla rodziców, pedagogów </a:t>
            </a:r>
            <a:br>
              <a:rPr lang="pl-PL" sz="1800" dirty="0" smtClean="0"/>
            </a:br>
            <a:r>
              <a:rPr lang="pl-PL" sz="1800" dirty="0" smtClean="0"/>
              <a:t>i wychowawców, w jaki sposób mogą przekazywać wzory dobrego zachowania. </a:t>
            </a:r>
            <a:endParaRPr lang="pl-PL" sz="1800" dirty="0"/>
          </a:p>
        </p:txBody>
      </p:sp>
      <p:sp>
        <p:nvSpPr>
          <p:cNvPr id="4" name="Symbol zastępczy tekstu 3"/>
          <p:cNvSpPr>
            <a:spLocks noGrp="1"/>
          </p:cNvSpPr>
          <p:nvPr>
            <p:ph type="body" sz="half" idx="2"/>
          </p:nvPr>
        </p:nvSpPr>
        <p:spPr/>
        <p:txBody>
          <a:bodyPr/>
          <a:lstStyle/>
          <a:p>
            <a:endParaRPr lang="pl-PL" dirty="0" smtClean="0"/>
          </a:p>
          <a:p>
            <a:endParaRPr lang="pl-PL" dirty="0"/>
          </a:p>
          <a:p>
            <a:endParaRPr lang="pl-PL" dirty="0" smtClean="0"/>
          </a:p>
          <a:p>
            <a:endParaRPr lang="pl-PL" dirty="0"/>
          </a:p>
          <a:p>
            <a:endParaRPr lang="pl-PL" dirty="0" smtClean="0"/>
          </a:p>
          <a:p>
            <a:endParaRPr lang="pl-PL" dirty="0"/>
          </a:p>
          <a:p>
            <a:endParaRPr lang="pl-PL" dirty="0" smtClean="0"/>
          </a:p>
          <a:p>
            <a:endParaRPr lang="pl-PL" dirty="0"/>
          </a:p>
          <a:p>
            <a:endParaRPr lang="pl-PL" sz="1400" dirty="0" smtClean="0"/>
          </a:p>
          <a:p>
            <a:r>
              <a:rPr lang="pl-PL" sz="1400" dirty="0" smtClean="0">
                <a:hlinkClick r:id="rId3"/>
              </a:rPr>
              <a:t>https</a:t>
            </a:r>
            <a:r>
              <a:rPr lang="pl-PL" sz="1400" dirty="0">
                <a:hlinkClick r:id="rId3"/>
              </a:rPr>
              <a:t>://</a:t>
            </a:r>
            <a:r>
              <a:rPr lang="pl-PL" sz="1400" dirty="0" smtClean="0">
                <a:hlinkClick r:id="rId3"/>
              </a:rPr>
              <a:t>opac.pbw.org.pl/integro/852901474199/staniszewska-zofia/dzieci-w-sieci-czyli-dobre-maniery-w-internecie?bibFilter=86</a:t>
            </a:r>
            <a:endParaRPr lang="pl-PL" sz="1400" dirty="0" smtClean="0"/>
          </a:p>
          <a:p>
            <a:endParaRPr lang="pl-PL" sz="1400" dirty="0"/>
          </a:p>
          <a:p>
            <a:endParaRPr lang="pl-PL" dirty="0"/>
          </a:p>
        </p:txBody>
      </p:sp>
    </p:spTree>
    <p:extLst>
      <p:ext uri="{BB962C8B-B14F-4D97-AF65-F5344CB8AC3E}">
        <p14:creationId xmlns:p14="http://schemas.microsoft.com/office/powerpoint/2010/main" val="25357169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az 4"/>
          <p:cNvPicPr>
            <a:picLocks noChangeAspect="1"/>
          </p:cNvPicPr>
          <p:nvPr/>
        </p:nvPicPr>
        <p:blipFill>
          <a:blip r:embed="rId2"/>
          <a:stretch>
            <a:fillRect/>
          </a:stretch>
        </p:blipFill>
        <p:spPr>
          <a:xfrm>
            <a:off x="266008" y="532014"/>
            <a:ext cx="4286250" cy="4286250"/>
          </a:xfrm>
          <a:prstGeom prst="rect">
            <a:avLst/>
          </a:prstGeom>
        </p:spPr>
      </p:pic>
      <p:sp>
        <p:nvSpPr>
          <p:cNvPr id="2" name="Tytuł 1"/>
          <p:cNvSpPr>
            <a:spLocks noGrp="1"/>
          </p:cNvSpPr>
          <p:nvPr>
            <p:ph type="title"/>
          </p:nvPr>
        </p:nvSpPr>
        <p:spPr/>
        <p:txBody>
          <a:bodyPr/>
          <a:lstStyle/>
          <a:p>
            <a:endParaRPr lang="pl-PL" dirty="0"/>
          </a:p>
        </p:txBody>
      </p:sp>
      <p:sp>
        <p:nvSpPr>
          <p:cNvPr id="3" name="Symbol zastępczy zawartości 2"/>
          <p:cNvSpPr>
            <a:spLocks noGrp="1"/>
          </p:cNvSpPr>
          <p:nvPr>
            <p:ph idx="1"/>
          </p:nvPr>
        </p:nvSpPr>
        <p:spPr>
          <a:xfrm>
            <a:off x="5224752" y="995363"/>
            <a:ext cx="6172200" cy="4873625"/>
          </a:xfrm>
        </p:spPr>
        <p:txBody>
          <a:bodyPr>
            <a:normAutofit/>
          </a:bodyPr>
          <a:lstStyle/>
          <a:p>
            <a:pPr marL="0" indent="0">
              <a:buNone/>
            </a:pPr>
            <a:endParaRPr lang="pl-PL" sz="1600" dirty="0" smtClean="0"/>
          </a:p>
          <a:p>
            <a:pPr marL="0" indent="0">
              <a:buNone/>
            </a:pPr>
            <a:endParaRPr lang="pl-PL" sz="1600" dirty="0"/>
          </a:p>
          <a:p>
            <a:pPr marL="0" indent="0" algn="just">
              <a:buNone/>
            </a:pPr>
            <a:r>
              <a:rPr lang="pl-PL" sz="1600" dirty="0" smtClean="0"/>
              <a:t>„Złota </a:t>
            </a:r>
            <a:r>
              <a:rPr lang="pl-PL" sz="1600" dirty="0"/>
              <a:t>rybka w szambie nie jest książką dla specjalistów czy terapeutów. To poradnik dla rodziców i nauczycieli, pozycja popularyzująca wiedzę </a:t>
            </a:r>
            <a:r>
              <a:rPr lang="pl-PL" sz="1600" dirty="0" smtClean="0"/>
              <a:t/>
            </a:r>
            <a:br>
              <a:rPr lang="pl-PL" sz="1600" dirty="0" smtClean="0"/>
            </a:br>
            <a:r>
              <a:rPr lang="pl-PL" sz="1600" dirty="0" smtClean="0"/>
              <a:t>o </a:t>
            </a:r>
            <a:r>
              <a:rPr lang="pl-PL" sz="1600" dirty="0"/>
              <a:t>uzależnieniu od </a:t>
            </a:r>
            <a:r>
              <a:rPr lang="pl-PL" sz="1600" dirty="0" err="1"/>
              <a:t>internetu</a:t>
            </a:r>
            <a:r>
              <a:rPr lang="pl-PL" sz="1600" dirty="0"/>
              <a:t> czy </a:t>
            </a:r>
            <a:r>
              <a:rPr lang="pl-PL" sz="1600" dirty="0" err="1"/>
              <a:t>smartfona</a:t>
            </a:r>
            <a:r>
              <a:rPr lang="pl-PL" sz="1600" dirty="0"/>
              <a:t>, mogąca wielu czytelnikom uświadomić problem i pomóc z nim walczyć. W tej roli z pewnością sprawdzi się znakomicie. </a:t>
            </a:r>
            <a:endParaRPr lang="pl-PL" sz="1600" dirty="0" smtClean="0"/>
          </a:p>
          <a:p>
            <a:pPr marL="0" indent="0" algn="just">
              <a:buNone/>
            </a:pPr>
            <a:r>
              <a:rPr lang="pl-PL" sz="1600" dirty="0" smtClean="0"/>
              <a:t>Autor </a:t>
            </a:r>
            <a:r>
              <a:rPr lang="pl-PL" sz="1600" dirty="0"/>
              <a:t>wskazuje, że </a:t>
            </a:r>
            <a:r>
              <a:rPr lang="pl-PL" sz="1600" dirty="0" err="1"/>
              <a:t>internet</a:t>
            </a:r>
            <a:r>
              <a:rPr lang="pl-PL" sz="1600" dirty="0"/>
              <a:t> może być wspaniałym źródłem wiedzy, ale bywa też </a:t>
            </a:r>
            <a:r>
              <a:rPr lang="pl-PL" sz="1600" dirty="0" smtClean="0"/>
              <a:t>źródłem </a:t>
            </a:r>
            <a:r>
              <a:rPr lang="pl-PL" sz="1600" dirty="0"/>
              <a:t>wielu zjawisk </a:t>
            </a:r>
            <a:r>
              <a:rPr lang="pl-PL" sz="1600" dirty="0" smtClean="0"/>
              <a:t>patologicznych</a:t>
            </a:r>
            <a:r>
              <a:rPr lang="pl-PL" sz="1600" dirty="0"/>
              <a:t>. W jednym z rozdziałów wymienia te zjawiska i wyjaśnia je językiem przystępnym, zrozumiałym nawet dla starszych czytelników. </a:t>
            </a:r>
            <a:r>
              <a:rPr lang="pl-PL" sz="1600" dirty="0" err="1"/>
              <a:t>Hejting</a:t>
            </a:r>
            <a:r>
              <a:rPr lang="pl-PL" sz="1600" dirty="0"/>
              <a:t>, </a:t>
            </a:r>
            <a:r>
              <a:rPr lang="pl-PL" sz="1600" dirty="0" err="1"/>
              <a:t>trolling</a:t>
            </a:r>
            <a:r>
              <a:rPr lang="pl-PL" sz="1600" dirty="0"/>
              <a:t>, </a:t>
            </a:r>
            <a:r>
              <a:rPr lang="pl-PL" sz="1600" dirty="0" err="1"/>
              <a:t>bulling</a:t>
            </a:r>
            <a:r>
              <a:rPr lang="pl-PL" sz="1600" dirty="0"/>
              <a:t>, ale też </a:t>
            </a:r>
            <a:r>
              <a:rPr lang="pl-PL" sz="1600" dirty="0" err="1"/>
              <a:t>flooding</a:t>
            </a:r>
            <a:r>
              <a:rPr lang="pl-PL" sz="1600" dirty="0"/>
              <a:t> i </a:t>
            </a:r>
            <a:r>
              <a:rPr lang="pl-PL" sz="1600" dirty="0" err="1"/>
              <a:t>sexting</a:t>
            </a:r>
            <a:r>
              <a:rPr lang="pl-PL" sz="1600" dirty="0"/>
              <a:t> dzięki krótkim podrozdziałom przestaną być dla czytelników jedynie enigmatycznymi </a:t>
            </a:r>
            <a:r>
              <a:rPr lang="pl-PL" sz="1600" dirty="0" smtClean="0"/>
              <a:t>hasłami. Kluczowe </a:t>
            </a:r>
            <a:r>
              <a:rPr lang="pl-PL" sz="1600" dirty="0"/>
              <a:t>dla rodziców sięgających po tę książkę okażą się zapewne rozdziały 6 i 7, w których autor opisuje, jak można rozpoznać początki uzależnienia, a także w jaki sposób je </a:t>
            </a:r>
            <a:r>
              <a:rPr lang="pl-PL" sz="1600" dirty="0" smtClean="0"/>
              <a:t>zwalczać</a:t>
            </a:r>
            <a:r>
              <a:rPr lang="pl-PL" sz="1600" dirty="0"/>
              <a:t>.</a:t>
            </a:r>
          </a:p>
        </p:txBody>
      </p:sp>
      <p:sp>
        <p:nvSpPr>
          <p:cNvPr id="4" name="Symbol zastępczy tekstu 3"/>
          <p:cNvSpPr>
            <a:spLocks noGrp="1"/>
          </p:cNvSpPr>
          <p:nvPr>
            <p:ph type="body" sz="half" idx="2"/>
          </p:nvPr>
        </p:nvSpPr>
        <p:spPr/>
        <p:txBody>
          <a:bodyPr>
            <a:normAutofit/>
          </a:bodyPr>
          <a:lstStyle/>
          <a:p>
            <a:endParaRPr lang="pl-PL" dirty="0" smtClean="0"/>
          </a:p>
          <a:p>
            <a:endParaRPr lang="pl-PL" dirty="0"/>
          </a:p>
          <a:p>
            <a:endParaRPr lang="pl-PL" dirty="0" smtClean="0"/>
          </a:p>
          <a:p>
            <a:endParaRPr lang="pl-PL" dirty="0"/>
          </a:p>
          <a:p>
            <a:endParaRPr lang="pl-PL" dirty="0" smtClean="0"/>
          </a:p>
          <a:p>
            <a:endParaRPr lang="pl-PL" dirty="0"/>
          </a:p>
          <a:p>
            <a:endParaRPr lang="pl-PL" dirty="0" smtClean="0"/>
          </a:p>
          <a:p>
            <a:endParaRPr lang="pl-PL" dirty="0"/>
          </a:p>
          <a:p>
            <a:endParaRPr lang="pl-PL" dirty="0" smtClean="0"/>
          </a:p>
          <a:p>
            <a:r>
              <a:rPr lang="pl-PL" sz="1400" dirty="0">
                <a:hlinkClick r:id="rId3"/>
              </a:rPr>
              <a:t>https://</a:t>
            </a:r>
            <a:r>
              <a:rPr lang="pl-PL" sz="1400" dirty="0" smtClean="0">
                <a:hlinkClick r:id="rId3"/>
              </a:rPr>
              <a:t>opac.pbw.org.pl/integro/853101589302/piersa-krzysztof/zlota-rybka-w-szambie?bibFilter=86</a:t>
            </a:r>
            <a:endParaRPr lang="pl-PL" sz="1400" dirty="0" smtClean="0"/>
          </a:p>
          <a:p>
            <a:endParaRPr lang="pl-PL" sz="1400" dirty="0" smtClean="0"/>
          </a:p>
        </p:txBody>
      </p:sp>
    </p:spTree>
    <p:extLst>
      <p:ext uri="{BB962C8B-B14F-4D97-AF65-F5344CB8AC3E}">
        <p14:creationId xmlns:p14="http://schemas.microsoft.com/office/powerpoint/2010/main" val="22033829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az 4"/>
          <p:cNvPicPr>
            <a:picLocks noChangeAspect="1"/>
          </p:cNvPicPr>
          <p:nvPr/>
        </p:nvPicPr>
        <p:blipFill>
          <a:blip r:embed="rId2"/>
          <a:stretch>
            <a:fillRect/>
          </a:stretch>
        </p:blipFill>
        <p:spPr>
          <a:xfrm>
            <a:off x="947651" y="615141"/>
            <a:ext cx="2784764" cy="4027551"/>
          </a:xfrm>
          <a:prstGeom prst="rect">
            <a:avLst/>
          </a:prstGeom>
        </p:spPr>
      </p:pic>
      <p:sp>
        <p:nvSpPr>
          <p:cNvPr id="2" name="Tytuł 1"/>
          <p:cNvSpPr>
            <a:spLocks noGrp="1"/>
          </p:cNvSpPr>
          <p:nvPr>
            <p:ph type="title"/>
          </p:nvPr>
        </p:nvSpPr>
        <p:spPr/>
        <p:txBody>
          <a:bodyPr/>
          <a:lstStyle/>
          <a:p>
            <a:endParaRPr lang="pl-PL" dirty="0"/>
          </a:p>
        </p:txBody>
      </p:sp>
      <p:sp>
        <p:nvSpPr>
          <p:cNvPr id="3" name="Symbol zastępczy zawartości 2"/>
          <p:cNvSpPr>
            <a:spLocks noGrp="1"/>
          </p:cNvSpPr>
          <p:nvPr>
            <p:ph idx="1"/>
          </p:nvPr>
        </p:nvSpPr>
        <p:spPr/>
        <p:txBody>
          <a:bodyPr>
            <a:normAutofit/>
          </a:bodyPr>
          <a:lstStyle/>
          <a:p>
            <a:pPr marL="0" indent="0">
              <a:buNone/>
            </a:pPr>
            <a:endParaRPr lang="pl-PL" sz="1600" dirty="0" smtClean="0"/>
          </a:p>
          <a:p>
            <a:pPr marL="0" indent="0">
              <a:buNone/>
            </a:pPr>
            <a:endParaRPr lang="pl-PL" sz="1600" dirty="0"/>
          </a:p>
          <a:p>
            <a:pPr marL="0" indent="0" algn="just">
              <a:buNone/>
            </a:pPr>
            <a:r>
              <a:rPr lang="pl-PL" sz="1800" dirty="0" smtClean="0"/>
              <a:t>Autorka porusza problem zagrożeń, czyhających w </a:t>
            </a:r>
            <a:r>
              <a:rPr lang="pl-PL" sz="1800" dirty="0" err="1" smtClean="0"/>
              <a:t>internecie</a:t>
            </a:r>
            <a:r>
              <a:rPr lang="pl-PL" sz="1800" dirty="0" smtClean="0"/>
              <a:t>. Aby paść ofiarą cyberprzestępców wystarczy chwila nieuwagi lub zwykłą ciekawość . W książce można przeczytać prawdziwe historie ludzi , uwikłanych w sieć, którzy stali się uczestnikami „</a:t>
            </a:r>
            <a:r>
              <a:rPr lang="pl-PL" sz="1800" dirty="0" err="1" smtClean="0"/>
              <a:t>internetu</a:t>
            </a:r>
            <a:r>
              <a:rPr lang="pl-PL" sz="1800" dirty="0" smtClean="0"/>
              <a:t> złych rzeczy”. Przystępna forma opracowania pomaga zrozumieć rangę zagrożenia i pokazuje sposoby obrony, aby ciemna strona </a:t>
            </a:r>
            <a:r>
              <a:rPr lang="pl-PL" sz="1800" dirty="0" err="1" smtClean="0"/>
              <a:t>internetu</a:t>
            </a:r>
            <a:r>
              <a:rPr lang="pl-PL" sz="1800" dirty="0" smtClean="0"/>
              <a:t> nie przesłoniła korzyści związanych </a:t>
            </a:r>
            <a:br>
              <a:rPr lang="pl-PL" sz="1800" dirty="0" smtClean="0"/>
            </a:br>
            <a:r>
              <a:rPr lang="pl-PL" sz="1800" dirty="0" smtClean="0"/>
              <a:t>z istnieniem wirtualnej rzeczywistości.</a:t>
            </a:r>
          </a:p>
          <a:p>
            <a:pPr marL="0" indent="0">
              <a:buNone/>
            </a:pPr>
            <a:endParaRPr lang="pl-PL" sz="1800" dirty="0"/>
          </a:p>
        </p:txBody>
      </p:sp>
      <p:sp>
        <p:nvSpPr>
          <p:cNvPr id="4" name="Symbol zastępczy tekstu 3"/>
          <p:cNvSpPr>
            <a:spLocks noGrp="1"/>
          </p:cNvSpPr>
          <p:nvPr>
            <p:ph type="body" sz="half" idx="2"/>
          </p:nvPr>
        </p:nvSpPr>
        <p:spPr/>
        <p:txBody>
          <a:bodyPr>
            <a:normAutofit/>
          </a:bodyPr>
          <a:lstStyle/>
          <a:p>
            <a:endParaRPr lang="pl-PL" dirty="0" smtClean="0"/>
          </a:p>
          <a:p>
            <a:endParaRPr lang="pl-PL" dirty="0"/>
          </a:p>
          <a:p>
            <a:endParaRPr lang="pl-PL" dirty="0" smtClean="0"/>
          </a:p>
          <a:p>
            <a:endParaRPr lang="pl-PL" dirty="0"/>
          </a:p>
          <a:p>
            <a:endParaRPr lang="pl-PL" dirty="0" smtClean="0"/>
          </a:p>
          <a:p>
            <a:endParaRPr lang="pl-PL" dirty="0"/>
          </a:p>
          <a:p>
            <a:endParaRPr lang="pl-PL" dirty="0" smtClean="0"/>
          </a:p>
          <a:p>
            <a:endParaRPr lang="pl-PL" dirty="0"/>
          </a:p>
          <a:p>
            <a:r>
              <a:rPr lang="pl-PL" sz="1400" dirty="0">
                <a:hlinkClick r:id="rId3"/>
              </a:rPr>
              <a:t>https://</a:t>
            </a:r>
            <a:r>
              <a:rPr lang="pl-PL" sz="1400" dirty="0" smtClean="0">
                <a:hlinkClick r:id="rId3"/>
              </a:rPr>
              <a:t>opac.pbw.org.pl/integro/852801443991/chmielecka-julia/internet-zlych-rzeczy?bibFilter=86</a:t>
            </a:r>
            <a:endParaRPr lang="pl-PL" sz="1400" dirty="0" smtClean="0"/>
          </a:p>
          <a:p>
            <a:endParaRPr lang="pl-PL" dirty="0" smtClean="0"/>
          </a:p>
        </p:txBody>
      </p:sp>
    </p:spTree>
    <p:extLst>
      <p:ext uri="{BB962C8B-B14F-4D97-AF65-F5344CB8AC3E}">
        <p14:creationId xmlns:p14="http://schemas.microsoft.com/office/powerpoint/2010/main" val="9843687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az 4"/>
          <p:cNvPicPr>
            <a:picLocks noChangeAspect="1"/>
          </p:cNvPicPr>
          <p:nvPr/>
        </p:nvPicPr>
        <p:blipFill>
          <a:blip r:embed="rId2"/>
          <a:stretch>
            <a:fillRect/>
          </a:stretch>
        </p:blipFill>
        <p:spPr>
          <a:xfrm>
            <a:off x="839788" y="324195"/>
            <a:ext cx="3383280" cy="5097475"/>
          </a:xfrm>
          <a:prstGeom prst="rect">
            <a:avLst/>
          </a:prstGeom>
        </p:spPr>
      </p:pic>
      <p:sp>
        <p:nvSpPr>
          <p:cNvPr id="2" name="Tytuł 1"/>
          <p:cNvSpPr>
            <a:spLocks noGrp="1"/>
          </p:cNvSpPr>
          <p:nvPr>
            <p:ph type="title"/>
          </p:nvPr>
        </p:nvSpPr>
        <p:spPr/>
        <p:txBody>
          <a:bodyPr/>
          <a:lstStyle/>
          <a:p>
            <a:endParaRPr lang="pl-PL" dirty="0"/>
          </a:p>
        </p:txBody>
      </p:sp>
      <p:sp>
        <p:nvSpPr>
          <p:cNvPr id="3" name="Symbol zastępczy zawartości 2"/>
          <p:cNvSpPr>
            <a:spLocks noGrp="1"/>
          </p:cNvSpPr>
          <p:nvPr>
            <p:ph idx="1"/>
          </p:nvPr>
        </p:nvSpPr>
        <p:spPr/>
        <p:txBody>
          <a:bodyPr>
            <a:normAutofit/>
          </a:bodyPr>
          <a:lstStyle/>
          <a:p>
            <a:pPr marL="0" indent="0">
              <a:buNone/>
            </a:pPr>
            <a:endParaRPr lang="pl-PL" sz="1600" dirty="0" smtClean="0"/>
          </a:p>
          <a:p>
            <a:pPr marL="0" indent="0" algn="just">
              <a:buNone/>
            </a:pPr>
            <a:r>
              <a:rPr lang="pl-PL" sz="1600" dirty="0" smtClean="0"/>
              <a:t>Publikacja </a:t>
            </a:r>
            <a:r>
              <a:rPr lang="pl-PL" sz="1600" dirty="0"/>
              <a:t>porusza niezwykle istotne zagadnienia dotyczące korzystania przez dzieci z </a:t>
            </a:r>
            <a:r>
              <a:rPr lang="pl-PL" sz="1600" dirty="0" err="1"/>
              <a:t>internetu</a:t>
            </a:r>
            <a:r>
              <a:rPr lang="pl-PL" sz="1600" dirty="0"/>
              <a:t>.  Autorki </a:t>
            </a:r>
            <a:r>
              <a:rPr lang="pl-PL" sz="1600" dirty="0" smtClean="0"/>
              <a:t>akcentują </a:t>
            </a:r>
            <a:r>
              <a:rPr lang="pl-PL" sz="1600" dirty="0"/>
              <a:t>sposoby,  </a:t>
            </a:r>
            <a:r>
              <a:rPr lang="pl-PL" sz="1600" dirty="0" smtClean="0"/>
              <a:t>w jakie młodzi ludzie zawierają </a:t>
            </a:r>
            <a:r>
              <a:rPr lang="pl-PL" sz="1600" dirty="0"/>
              <a:t>znajomości za pośrednictwem </a:t>
            </a:r>
            <a:r>
              <a:rPr lang="pl-PL" sz="1600" dirty="0" err="1"/>
              <a:t>internetu</a:t>
            </a:r>
            <a:r>
              <a:rPr lang="pl-PL" sz="1600" dirty="0"/>
              <a:t>, </a:t>
            </a:r>
            <a:r>
              <a:rPr lang="pl-PL" sz="1600" dirty="0" smtClean="0"/>
              <a:t>wskazują pozytywne </a:t>
            </a:r>
            <a:r>
              <a:rPr lang="pl-PL" sz="1600" dirty="0"/>
              <a:t>i negatywne strony poszukiwania </a:t>
            </a:r>
            <a:r>
              <a:rPr lang="pl-PL" sz="1600" dirty="0" smtClean="0"/>
              <a:t>pomocy </a:t>
            </a:r>
            <a:r>
              <a:rPr lang="pl-PL" sz="1600" dirty="0"/>
              <a:t>za pośrednictwem sieci, a także omawiają funkcjonowanie internetowych grup wsparcia społecznego dla młodzieży oraz rodziców mających problemy ze swoimi dziećmi. Książka została napisana przystępnym językiem, co gwarantuje jej pełne zrozumienie przez każdego </a:t>
            </a:r>
            <a:r>
              <a:rPr lang="pl-PL" sz="1600" dirty="0" smtClean="0"/>
              <a:t>czytelnika. Książka </a:t>
            </a:r>
            <a:r>
              <a:rPr lang="pl-PL" sz="1600" dirty="0"/>
              <a:t>jest adresowana do psychologów, pedagogów, nauczycieli, wychowawców oraz animatorów pracujących z dziećmi i młodzieżą, do wszystkich osób, które pragną poszerzyć swoją wiedzę o problematyce wsparcia społecznego udzielanego za pośrednictwem </a:t>
            </a:r>
            <a:r>
              <a:rPr lang="pl-PL" sz="1600" dirty="0" err="1"/>
              <a:t>internetu</a:t>
            </a:r>
            <a:r>
              <a:rPr lang="pl-PL" sz="1600" dirty="0"/>
              <a:t> </a:t>
            </a:r>
            <a:r>
              <a:rPr lang="pl-PL" sz="1600" dirty="0" smtClean="0"/>
              <a:t> </a:t>
            </a:r>
            <a:r>
              <a:rPr lang="pl-PL" sz="1600" dirty="0"/>
              <a:t>także do rodziców i opiekunów. </a:t>
            </a:r>
          </a:p>
        </p:txBody>
      </p:sp>
      <p:sp>
        <p:nvSpPr>
          <p:cNvPr id="4" name="Symbol zastępczy tekstu 3"/>
          <p:cNvSpPr>
            <a:spLocks noGrp="1"/>
          </p:cNvSpPr>
          <p:nvPr>
            <p:ph type="body" sz="half" idx="2"/>
          </p:nvPr>
        </p:nvSpPr>
        <p:spPr>
          <a:xfrm>
            <a:off x="756458" y="2057399"/>
            <a:ext cx="4015567" cy="3985953"/>
          </a:xfrm>
        </p:spPr>
        <p:txBody>
          <a:bodyPr>
            <a:normAutofit/>
          </a:bodyPr>
          <a:lstStyle/>
          <a:p>
            <a:endParaRPr lang="pl-PL" dirty="0" smtClean="0"/>
          </a:p>
          <a:p>
            <a:endParaRPr lang="pl-PL" dirty="0"/>
          </a:p>
          <a:p>
            <a:endParaRPr lang="pl-PL" dirty="0" smtClean="0"/>
          </a:p>
          <a:p>
            <a:endParaRPr lang="pl-PL" dirty="0"/>
          </a:p>
          <a:p>
            <a:endParaRPr lang="pl-PL" dirty="0" smtClean="0"/>
          </a:p>
          <a:p>
            <a:endParaRPr lang="pl-PL" dirty="0"/>
          </a:p>
          <a:p>
            <a:endParaRPr lang="pl-PL" dirty="0" smtClean="0"/>
          </a:p>
          <a:p>
            <a:endParaRPr lang="pl-PL" dirty="0"/>
          </a:p>
          <a:p>
            <a:endParaRPr lang="pl-PL" dirty="0" smtClean="0"/>
          </a:p>
          <a:p>
            <a:endParaRPr lang="pl-PL" sz="1400" dirty="0" smtClean="0">
              <a:hlinkClick r:id="rId3"/>
            </a:endParaRPr>
          </a:p>
          <a:p>
            <a:r>
              <a:rPr lang="pl-PL" sz="1400" dirty="0" smtClean="0">
                <a:hlinkClick r:id="rId3"/>
              </a:rPr>
              <a:t>https</a:t>
            </a:r>
            <a:r>
              <a:rPr lang="pl-PL" sz="1400" dirty="0">
                <a:hlinkClick r:id="rId3"/>
              </a:rPr>
              <a:t>://</a:t>
            </a:r>
            <a:r>
              <a:rPr lang="pl-PL" sz="1400" dirty="0" smtClean="0">
                <a:hlinkClick r:id="rId3"/>
              </a:rPr>
              <a:t>opac.pbw.org.pl/integro/852000652059/slysz-anna/przyjaciele-w-internecie?bibFilter=86</a:t>
            </a:r>
            <a:endParaRPr lang="pl-PL" sz="1400" dirty="0" smtClean="0"/>
          </a:p>
          <a:p>
            <a:endParaRPr lang="pl-PL" sz="1400" dirty="0"/>
          </a:p>
          <a:p>
            <a:endParaRPr lang="pl-PL" dirty="0"/>
          </a:p>
        </p:txBody>
      </p:sp>
    </p:spTree>
    <p:extLst>
      <p:ext uri="{BB962C8B-B14F-4D97-AF65-F5344CB8AC3E}">
        <p14:creationId xmlns:p14="http://schemas.microsoft.com/office/powerpoint/2010/main" val="7932522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az 4"/>
          <p:cNvPicPr>
            <a:picLocks noChangeAspect="1"/>
          </p:cNvPicPr>
          <p:nvPr/>
        </p:nvPicPr>
        <p:blipFill>
          <a:blip r:embed="rId2"/>
          <a:stretch>
            <a:fillRect/>
          </a:stretch>
        </p:blipFill>
        <p:spPr>
          <a:xfrm>
            <a:off x="955964" y="573579"/>
            <a:ext cx="3100647" cy="4521777"/>
          </a:xfrm>
          <a:prstGeom prst="rect">
            <a:avLst/>
          </a:prstGeom>
        </p:spPr>
      </p:pic>
      <p:sp>
        <p:nvSpPr>
          <p:cNvPr id="2" name="Tytuł 1"/>
          <p:cNvSpPr>
            <a:spLocks noGrp="1"/>
          </p:cNvSpPr>
          <p:nvPr>
            <p:ph type="title"/>
          </p:nvPr>
        </p:nvSpPr>
        <p:spPr/>
        <p:txBody>
          <a:bodyPr/>
          <a:lstStyle/>
          <a:p>
            <a:endParaRPr lang="pl-PL" dirty="0"/>
          </a:p>
        </p:txBody>
      </p:sp>
      <p:sp>
        <p:nvSpPr>
          <p:cNvPr id="3" name="Symbol zastępczy zawartości 2"/>
          <p:cNvSpPr>
            <a:spLocks noGrp="1"/>
          </p:cNvSpPr>
          <p:nvPr>
            <p:ph idx="1"/>
          </p:nvPr>
        </p:nvSpPr>
        <p:spPr/>
        <p:txBody>
          <a:bodyPr>
            <a:normAutofit/>
          </a:bodyPr>
          <a:lstStyle/>
          <a:p>
            <a:pPr marL="0" indent="0">
              <a:buNone/>
            </a:pPr>
            <a:endParaRPr lang="pl-PL" sz="1600" dirty="0" smtClean="0"/>
          </a:p>
          <a:p>
            <a:pPr marL="0" indent="0">
              <a:buNone/>
            </a:pPr>
            <a:endParaRPr lang="pl-PL" sz="1600" dirty="0"/>
          </a:p>
          <a:p>
            <a:pPr marL="0" indent="0" algn="just">
              <a:buNone/>
            </a:pPr>
            <a:r>
              <a:rPr lang="pl-PL" sz="1600" dirty="0" smtClean="0"/>
              <a:t>Publikacja </a:t>
            </a:r>
            <a:r>
              <a:rPr lang="pl-PL" sz="1600" dirty="0"/>
              <a:t>pod red. naukową Hanny </a:t>
            </a:r>
            <a:r>
              <a:rPr lang="pl-PL" sz="1600" dirty="0" err="1"/>
              <a:t>Batorowskiej</a:t>
            </a:r>
            <a:r>
              <a:rPr lang="pl-PL" sz="1600" dirty="0"/>
              <a:t> i Pauliny Motylińskiej </a:t>
            </a:r>
            <a:r>
              <a:rPr lang="pl-PL" sz="1600" dirty="0" smtClean="0"/>
              <a:t>prezentuje zagadnienia dotyczące </a:t>
            </a:r>
            <a:r>
              <a:rPr lang="pl-PL" sz="1600" dirty="0"/>
              <a:t>bezpieczeństwa informacyjnego </a:t>
            </a:r>
            <a:r>
              <a:rPr lang="pl-PL" sz="1600" dirty="0" smtClean="0"/>
              <a:t/>
            </a:r>
            <a:br>
              <a:rPr lang="pl-PL" sz="1600" dirty="0" smtClean="0"/>
            </a:br>
            <a:r>
              <a:rPr lang="pl-PL" sz="1600" dirty="0" smtClean="0"/>
              <a:t>i </a:t>
            </a:r>
            <a:r>
              <a:rPr lang="pl-PL" sz="1600" dirty="0"/>
              <a:t>medialnego w </a:t>
            </a:r>
            <a:r>
              <a:rPr lang="pl-PL" sz="1600" dirty="0" smtClean="0"/>
              <a:t>czasach natłoku  </a:t>
            </a:r>
            <a:r>
              <a:rPr lang="pl-PL" sz="1600" dirty="0"/>
              <a:t>informacji. Monografia adresowana jest do osób zainteresowanych problematyką szeroko pojętego bezpieczeństwa informacyjnego m.in. </a:t>
            </a:r>
            <a:r>
              <a:rPr lang="pl-PL" sz="1600" dirty="0" smtClean="0"/>
              <a:t>bibliotekarzy </a:t>
            </a:r>
            <a:r>
              <a:rPr lang="pl-PL" sz="1600" dirty="0"/>
              <a:t>oraz studentów kierunków związanych z zarządzaniem informacją, wykorzystujących osiągnięcia nauki o informacji, w tym także do studentów </a:t>
            </a:r>
            <a:r>
              <a:rPr lang="pl-PL" sz="1600" dirty="0" smtClean="0"/>
              <a:t>bibliologii </a:t>
            </a:r>
            <a:r>
              <a:rPr lang="pl-PL" sz="1600" dirty="0"/>
              <a:t>oraz praktyków w tym zakresie. </a:t>
            </a:r>
            <a:r>
              <a:rPr lang="pl-PL" sz="1600" dirty="0" smtClean="0"/>
              <a:t>Autorki wskazują na zagrożenie, wynikające  </a:t>
            </a:r>
            <a:br>
              <a:rPr lang="pl-PL" sz="1600" dirty="0" smtClean="0"/>
            </a:br>
            <a:r>
              <a:rPr lang="pl-PL" sz="1600" dirty="0" smtClean="0"/>
              <a:t>z „potopu informacyjnego”, jaki zalewa Internet. Szczególnie istotna sprawą staje się zjawisko manipulacji społecznej i wykorzystywanie sieci społecznościowych do promowania niebezpiecznych ideologii </a:t>
            </a:r>
            <a:br>
              <a:rPr lang="pl-PL" sz="1600" dirty="0" smtClean="0"/>
            </a:br>
            <a:r>
              <a:rPr lang="pl-PL" sz="1600" dirty="0" smtClean="0"/>
              <a:t>i poglądów.</a:t>
            </a:r>
            <a:endParaRPr lang="pl-PL" sz="1600" dirty="0"/>
          </a:p>
        </p:txBody>
      </p:sp>
      <p:sp>
        <p:nvSpPr>
          <p:cNvPr id="4" name="Symbol zastępczy tekstu 3"/>
          <p:cNvSpPr>
            <a:spLocks noGrp="1"/>
          </p:cNvSpPr>
          <p:nvPr>
            <p:ph type="body" sz="half" idx="2"/>
          </p:nvPr>
        </p:nvSpPr>
        <p:spPr/>
        <p:txBody>
          <a:bodyPr>
            <a:normAutofit/>
          </a:bodyPr>
          <a:lstStyle/>
          <a:p>
            <a:endParaRPr lang="pl-PL" dirty="0" smtClean="0"/>
          </a:p>
          <a:p>
            <a:endParaRPr lang="pl-PL" dirty="0"/>
          </a:p>
          <a:p>
            <a:endParaRPr lang="pl-PL" dirty="0" smtClean="0"/>
          </a:p>
          <a:p>
            <a:endParaRPr lang="pl-PL" dirty="0"/>
          </a:p>
          <a:p>
            <a:endParaRPr lang="pl-PL" dirty="0" smtClean="0"/>
          </a:p>
          <a:p>
            <a:endParaRPr lang="pl-PL" dirty="0"/>
          </a:p>
          <a:p>
            <a:endParaRPr lang="pl-PL" dirty="0" smtClean="0"/>
          </a:p>
          <a:p>
            <a:endParaRPr lang="pl-PL" dirty="0"/>
          </a:p>
          <a:p>
            <a:endParaRPr lang="pl-PL" dirty="0" smtClean="0"/>
          </a:p>
          <a:p>
            <a:r>
              <a:rPr lang="pl-PL" sz="1400" dirty="0">
                <a:hlinkClick r:id="rId3"/>
              </a:rPr>
              <a:t>https://</a:t>
            </a:r>
            <a:r>
              <a:rPr lang="pl-PL" sz="1400" dirty="0" smtClean="0">
                <a:hlinkClick r:id="rId3"/>
              </a:rPr>
              <a:t>opac.pbw.org.pl/integro/853101679535/ksiazka/bezpieczenstwo-informacyjne-i-medialne-w-czasach-nadprodukcji-informacji?bibFilter=86</a:t>
            </a:r>
            <a:endParaRPr lang="pl-PL" sz="1400" dirty="0" smtClean="0"/>
          </a:p>
          <a:p>
            <a:endParaRPr lang="pl-PL" sz="1400" dirty="0"/>
          </a:p>
        </p:txBody>
      </p:sp>
    </p:spTree>
    <p:extLst>
      <p:ext uri="{BB962C8B-B14F-4D97-AF65-F5344CB8AC3E}">
        <p14:creationId xmlns:p14="http://schemas.microsoft.com/office/powerpoint/2010/main" val="733610518"/>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133</TotalTime>
  <Words>473</Words>
  <Application>Microsoft Office PowerPoint</Application>
  <PresentationFormat>Niestandardowy</PresentationFormat>
  <Paragraphs>197</Paragraphs>
  <Slides>13</Slides>
  <Notes>0</Notes>
  <HiddenSlides>0</HiddenSlides>
  <MMClips>0</MMClips>
  <ScaleCrop>false</ScaleCrop>
  <HeadingPairs>
    <vt:vector size="4" baseType="variant">
      <vt:variant>
        <vt:lpstr>Motyw</vt:lpstr>
      </vt:variant>
      <vt:variant>
        <vt:i4>1</vt:i4>
      </vt:variant>
      <vt:variant>
        <vt:lpstr>Tytuły slajdów</vt:lpstr>
      </vt:variant>
      <vt:variant>
        <vt:i4>13</vt:i4>
      </vt:variant>
    </vt:vector>
  </HeadingPairs>
  <TitlesOfParts>
    <vt:vector size="14" baseType="lpstr">
      <vt:lpstr>Motyw pakietu Office</vt:lpstr>
      <vt:lpstr>Dzień Bezpiecznego Internetu</vt:lpstr>
      <vt:lpstr>Prezentacja programu PowerPoint</vt:lpstr>
      <vt:lpstr>Prezentacja programu PowerPoint</vt:lpstr>
      <vt:lpstr>          </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Dzień Bezpiecznego Internetu</dc:title>
  <dc:creator>Wiesława Olchowy</dc:creator>
  <cp:lastModifiedBy>Renata Stefanik</cp:lastModifiedBy>
  <cp:revision>21</cp:revision>
  <dcterms:created xsi:type="dcterms:W3CDTF">2021-02-05T10:34:57Z</dcterms:created>
  <dcterms:modified xsi:type="dcterms:W3CDTF">2021-02-08T13:25:59Z</dcterms:modified>
</cp:coreProperties>
</file>